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 id="2147483755" r:id="rId2"/>
    <p:sldMasterId id="2147483756" r:id="rId3"/>
    <p:sldMasterId id="2147483757" r:id="rId4"/>
    <p:sldMasterId id="2147483758" r:id="rId5"/>
  </p:sldMasterIdLst>
  <p:notesMasterIdLst>
    <p:notesMasterId r:id="rId86"/>
  </p:notesMasterIdLst>
  <p:sldIdLst>
    <p:sldId id="361" r:id="rId6"/>
    <p:sldId id="256" r:id="rId7"/>
    <p:sldId id="362" r:id="rId8"/>
    <p:sldId id="363" r:id="rId9"/>
    <p:sldId id="364" r:id="rId10"/>
    <p:sldId id="365" r:id="rId11"/>
    <p:sldId id="366" r:id="rId12"/>
    <p:sldId id="367" r:id="rId13"/>
    <p:sldId id="368" r:id="rId14"/>
    <p:sldId id="369"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Lst>
  <p:sldSz cx="9144000" cy="5143500" type="screen16x9"/>
  <p:notesSz cx="6858000" cy="9144000"/>
  <p:embeddedFontLst>
    <p:embeddedFont>
      <p:font typeface="Anton" pitchFamily="2" charset="0"/>
      <p:regular r:id="rId87"/>
    </p:embeddedFont>
    <p:embeddedFont>
      <p:font typeface="DM Sans" pitchFamily="2" charset="0"/>
      <p:regular r:id="rId88"/>
      <p:bold r:id="rId89"/>
      <p:italic r:id="rId90"/>
      <p:boldItalic r:id="rId91"/>
    </p:embeddedFont>
    <p:embeddedFont>
      <p:font typeface="DM Sans Light" panose="020B0604020202020204" charset="0"/>
      <p:regular r:id="rId92"/>
      <p:bold r:id="rId93"/>
      <p:italic r:id="rId94"/>
      <p:boldItalic r:id="rId95"/>
    </p:embeddedFont>
    <p:embeddedFont>
      <p:font typeface="Helvetica Neue" panose="020B0604020202020204" charset="0"/>
      <p:regular r:id="rId96"/>
      <p:bold r:id="rId97"/>
      <p:italic r:id="rId98"/>
      <p:boldItalic r:id="rId99"/>
    </p:embeddedFont>
    <p:embeddedFont>
      <p:font typeface="Helvetica Neue Light" panose="020B0604020202020204"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font" Target="fonts/font3.fntdata"/><Relationship Id="rId16" Type="http://schemas.openxmlformats.org/officeDocument/2006/relationships/slide" Target="slides/slide11.xml"/><Relationship Id="rId107" Type="http://schemas.openxmlformats.org/officeDocument/2006/relationships/font" Target="fonts/font21.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6.fntdata"/><Relationship Id="rId5" Type="http://schemas.openxmlformats.org/officeDocument/2006/relationships/slideMaster" Target="slideMasters/slideMaster5.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7.fntdata"/><Relationship Id="rId108" Type="http://schemas.openxmlformats.org/officeDocument/2006/relationships/presProps" Target="pres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20.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viewProps" Target="view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fntdata"/><Relationship Id="rId110"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font" Target="fonts/font2.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Obligatoria para la primera clase (después no va).</a:t>
            </a:r>
            <a:endParaRPr dirty="0">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283be23a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28283be23af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67f3579e2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267f3579e2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aaaf2435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aaaf2435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881df93b75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881df93b75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881df93b75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881df93b7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881df93b75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881df93b75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881df93b75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881df93b75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881df93b75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881df93b75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881df93b75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881df93b75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881df93b75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881df93b7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881df93b75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881df93b7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881df93b75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881df93b75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881df93b75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881df93b7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881df93b75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881df93b75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881df93b75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881df93b75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881df93b75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881df93b75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881df93b7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881df93b7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Sólo se muestra la primera clase.</a:t>
            </a:r>
            <a:br>
              <a:rPr lang="es">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No solicitar más de un desafío entregable por clase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se utiliza una Actividad en clase, si bien no se entregan, que demuestre una finalidad. Por ejemplo, puede utilizarse para solicitar algo puntual de tarea: “Para la próxima clase traer anotado…” o ser la práctica necesaria para otro entregable vinculado con el Proyecto.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881df93b75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881df93b75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81df93b75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81df93b75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881df93b75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881df93b75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8079a3a4a7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28079a3a4a7_0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881df93b75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881df93b75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468df0de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468df0de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38237022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38237022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267f357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4c45f953c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14c45f953c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32b82de45c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132b82de45c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Muchos preguntan ¿Por qué una cookie es llamada una cookie? Te invito a que investigues un poco al respecto, ya que hay múltiples interpretaciones y diferentes personas han asignado diferentes orígenes. Algunos que te puedo aportar son:</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Por analogía: Se dice que el nombre se acuñó a la historia de Hansel y Gretel, donde ambos dejaban un rastro de migajas de galleta para no perder el camino, estos “rastros” o breadcrumbs son pequeñas marcas que definen nuestra navegación y hacen referencia a las migajas de una galleta.</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Por UNIX: </a:t>
            </a:r>
            <a:r>
              <a:rPr lang="es" sz="1150">
                <a:solidFill>
                  <a:srgbClr val="282829"/>
                </a:solidFill>
                <a:highlight>
                  <a:srgbClr val="FFFFFF"/>
                </a:highlight>
                <a:latin typeface="Roboto"/>
                <a:ea typeface="Roboto"/>
                <a:cs typeface="Roboto"/>
                <a:sym typeface="Roboto"/>
              </a:rPr>
              <a:t>El término fué acuñado por un programador web llamado Lou Montulli, se deriva del término "magic cookie" que es un paquete de datos que un programa recibe y envía de regreso sin modificaciones, el cual es utilizado por los programadores de UNIX, fueron de estas primeras implementaciones para poder enviar información también entre computadoras.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39d5a54dbb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139d5a54dbb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33a95ca1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g133a95ca1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27da238b6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127da238b6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8079a3a4a7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28079a3a4a7_0_3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429a29001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429a29001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305406917f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1305406917f_0_6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5cbadd5521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5cbadd552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4c45f953c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14c45f953c6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3a95ca1c7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3a95ca1c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429a29001e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429a29001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429a29001e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429a29001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429a29001e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429a29001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429a29001e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429a29001e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5cbadd5521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5cbadd552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8079a3a4a7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8079a3a4a7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33e31f48ca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33e31f48c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39d5a54dbb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39d5a54db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305406917f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8" name="Google Shape;748;g1305406917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429a29001e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1429a29001e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429a29001e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1429a29001e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0ee9a425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32b82de45c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132b82de45c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4c45f953c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14c45f953c6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4c45f953c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g14c45f953c6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8079a3a4a7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28079a3a4a7_0_4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429a29001e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g1429a29001e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32b82de45c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132b82de45c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5cbadd5521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5cbadd5521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33a95ca1c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33a95ca1c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NOTA: Más adelante abordaremos jwt como la solución final para poder resolver el asunto de sesiones, por el simple detalle de la disponibilidad y alcance en diferentes sistemas.</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33a95ca1c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33a95ca1c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33e31f48ca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33e31f48c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latin typeface="DM Sans"/>
                <a:ea typeface="DM Sans"/>
                <a:cs typeface="DM Sans"/>
                <a:sym typeface="DM Sans"/>
              </a:rPr>
              <a:t>NOTA: Puedes hacer mención del sistema “touch” para sesiones activas en caso de que consideres que el estudiante necesita mayor contexto.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33e31f48ca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33e31f48ca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33a95ca1c7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33a95ca1c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42b5dcdc54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42b5dcdc5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42b5dcdc54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42b5dcdc5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8079a3a4a7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28079a3a4a7_0_4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42b5dcdc54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42b5dcdc5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42b5dcdc54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42b5dcdc5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42b5dcdc54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42b5dcdc5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42b5dcdc54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42b5dcdc5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267f3579e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4" name="Google Shape;904;g1267f3579e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350732f229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g1350732f229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20b44b0dae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4" name="Google Shape;924;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0b44b0dae_0_1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9" name="Google Shape;929;g120b44b0dae_0_1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20b44b0dae_0_1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32fcaf8f6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Google Shape;939;g132fcaf8f6c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8079a3a4a7_0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28079a3a4a7_0_5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2de77ecefc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2de77ecefc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8283be23a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28283be23af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322"/>
        <p:cNvGrpSpPr/>
        <p:nvPr/>
      </p:nvGrpSpPr>
      <p:grpSpPr>
        <a:xfrm>
          <a:off x="0" y="0"/>
          <a:ext cx="0" cy="0"/>
          <a:chOff x="0" y="0"/>
          <a:chExt cx="0" cy="0"/>
        </a:xfrm>
      </p:grpSpPr>
      <p:sp>
        <p:nvSpPr>
          <p:cNvPr id="323" name="Google Shape;323;p105"/>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10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325"/>
        <p:cNvGrpSpPr/>
        <p:nvPr/>
      </p:nvGrpSpPr>
      <p:grpSpPr>
        <a:xfrm>
          <a:off x="0" y="0"/>
          <a:ext cx="0" cy="0"/>
          <a:chOff x="0" y="0"/>
          <a:chExt cx="0" cy="0"/>
        </a:xfrm>
      </p:grpSpPr>
      <p:pic>
        <p:nvPicPr>
          <p:cNvPr id="326" name="Google Shape;326;p10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327"/>
        <p:cNvGrpSpPr/>
        <p:nvPr/>
      </p:nvGrpSpPr>
      <p:grpSpPr>
        <a:xfrm>
          <a:off x="0" y="0"/>
          <a:ext cx="0" cy="0"/>
          <a:chOff x="0" y="0"/>
          <a:chExt cx="0" cy="0"/>
        </a:xfrm>
      </p:grpSpPr>
      <p:pic>
        <p:nvPicPr>
          <p:cNvPr id="328" name="Google Shape;328;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9"/>
        <p:cNvGrpSpPr/>
        <p:nvPr/>
      </p:nvGrpSpPr>
      <p:grpSpPr>
        <a:xfrm>
          <a:off x="0" y="0"/>
          <a:ext cx="0" cy="0"/>
          <a:chOff x="0" y="0"/>
          <a:chExt cx="0" cy="0"/>
        </a:xfrm>
      </p:grpSpPr>
      <p:pic>
        <p:nvPicPr>
          <p:cNvPr id="330" name="Google Shape;330;p10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31"/>
        <p:cNvGrpSpPr/>
        <p:nvPr/>
      </p:nvGrpSpPr>
      <p:grpSpPr>
        <a:xfrm>
          <a:off x="0" y="0"/>
          <a:ext cx="0" cy="0"/>
          <a:chOff x="0" y="0"/>
          <a:chExt cx="0" cy="0"/>
        </a:xfrm>
      </p:grpSpPr>
      <p:pic>
        <p:nvPicPr>
          <p:cNvPr id="332" name="Google Shape;332;p10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03-A 1 1">
  <p:cSld name="SECTION_HEADER_1_1_3">
    <p:bg>
      <p:bgPr>
        <a:blipFill>
          <a:blip r:embed="rId2">
            <a:alphaModFix/>
          </a:blip>
          <a:stretch>
            <a:fillRect/>
          </a:stretch>
        </a:blipFill>
        <a:effectLst/>
      </p:bgPr>
    </p:bg>
    <p:spTree>
      <p:nvGrpSpPr>
        <p:cNvPr id="1" name="Shape 333"/>
        <p:cNvGrpSpPr/>
        <p:nvPr/>
      </p:nvGrpSpPr>
      <p:grpSpPr>
        <a:xfrm>
          <a:off x="0" y="0"/>
          <a:ext cx="0" cy="0"/>
          <a:chOff x="0" y="0"/>
          <a:chExt cx="0" cy="0"/>
        </a:xfrm>
      </p:grpSpPr>
      <p:pic>
        <p:nvPicPr>
          <p:cNvPr id="334" name="Google Shape;334;p11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35" name="Google Shape;335;p110"/>
          <p:cNvSpPr/>
          <p:nvPr/>
        </p:nvSpPr>
        <p:spPr>
          <a:xfrm>
            <a:off x="1089900" y="995400"/>
            <a:ext cx="6964200" cy="3152700"/>
          </a:xfrm>
          <a:prstGeom prst="rect">
            <a:avLst/>
          </a:prstGeom>
          <a:solidFill>
            <a:srgbClr val="B5B5B5">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03-A 2">
  <p:cSld name="SECTION_HEADER_1_1_4">
    <p:bg>
      <p:bgPr>
        <a:blipFill>
          <a:blip r:embed="rId2">
            <a:alphaModFix/>
          </a:blip>
          <a:stretch>
            <a:fillRect/>
          </a:stretch>
        </a:blipFill>
        <a:effectLst/>
      </p:bgPr>
    </p:bg>
    <p:spTree>
      <p:nvGrpSpPr>
        <p:cNvPr id="1" name="Shape 336"/>
        <p:cNvGrpSpPr/>
        <p:nvPr/>
      </p:nvGrpSpPr>
      <p:grpSpPr>
        <a:xfrm>
          <a:off x="0" y="0"/>
          <a:ext cx="0" cy="0"/>
          <a:chOff x="0" y="0"/>
          <a:chExt cx="0" cy="0"/>
        </a:xfrm>
      </p:grpSpPr>
      <p:pic>
        <p:nvPicPr>
          <p:cNvPr id="337" name="Google Shape;337;p1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38" name="Google Shape;338;p111"/>
          <p:cNvSpPr/>
          <p:nvPr/>
        </p:nvSpPr>
        <p:spPr>
          <a:xfrm>
            <a:off x="1089900" y="995400"/>
            <a:ext cx="6964200" cy="3152700"/>
          </a:xfrm>
          <a:prstGeom prst="rect">
            <a:avLst/>
          </a:prstGeom>
          <a:solidFill>
            <a:srgbClr val="B5B5B5">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2" name="Google Shape;132;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3" name="Google Shape;13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03-B 7">
  <p:cSld name="SECTION_HEADER_1_1_1_1_1_1_1_1_1_9">
    <p:bg>
      <p:bgPr>
        <a:blipFill>
          <a:blip r:embed="rId2">
            <a:alphaModFix/>
          </a:blip>
          <a:stretch>
            <a:fillRect/>
          </a:stretch>
        </a:blipFill>
        <a:effectLst/>
      </p:bgPr>
    </p:bg>
    <p:spTree>
      <p:nvGrpSpPr>
        <p:cNvPr id="1" name="Shape 223"/>
        <p:cNvGrpSpPr/>
        <p:nvPr/>
      </p:nvGrpSpPr>
      <p:grpSpPr>
        <a:xfrm>
          <a:off x="0" y="0"/>
          <a:ext cx="0" cy="0"/>
          <a:chOff x="0" y="0"/>
          <a:chExt cx="0" cy="0"/>
        </a:xfrm>
      </p:grpSpPr>
      <p:pic>
        <p:nvPicPr>
          <p:cNvPr id="224" name="Google Shape;224;p6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3-B 8">
  <p:cSld name="SECTION_HEADER_1_1_1_1_1_1_1_1_1_10">
    <p:bg>
      <p:bgPr>
        <a:blipFill>
          <a:blip r:embed="rId2">
            <a:alphaModFix/>
          </a:blip>
          <a:stretch>
            <a:fillRect/>
          </a:stretch>
        </a:blipFill>
        <a:effectLst/>
      </p:bgPr>
    </p:bg>
    <p:spTree>
      <p:nvGrpSpPr>
        <p:cNvPr id="1" name="Shape 225"/>
        <p:cNvGrpSpPr/>
        <p:nvPr/>
      </p:nvGrpSpPr>
      <p:grpSpPr>
        <a:xfrm>
          <a:off x="0" y="0"/>
          <a:ext cx="0" cy="0"/>
          <a:chOff x="0" y="0"/>
          <a:chExt cx="0" cy="0"/>
        </a:xfrm>
      </p:grpSpPr>
      <p:pic>
        <p:nvPicPr>
          <p:cNvPr id="226" name="Google Shape;226;p6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3-B 9">
  <p:cSld name="SECTION_HEADER_1_1_1_1_1_1_1_1_1_11">
    <p:bg>
      <p:bgPr>
        <a:blipFill>
          <a:blip r:embed="rId2">
            <a:alphaModFix/>
          </a:blip>
          <a:stretch>
            <a:fillRect/>
          </a:stretch>
        </a:blipFill>
        <a:effectLst/>
      </p:bgPr>
    </p:bg>
    <p:spTree>
      <p:nvGrpSpPr>
        <p:cNvPr id="1" name="Shape 227"/>
        <p:cNvGrpSpPr/>
        <p:nvPr/>
      </p:nvGrpSpPr>
      <p:grpSpPr>
        <a:xfrm>
          <a:off x="0" y="0"/>
          <a:ext cx="0" cy="0"/>
          <a:chOff x="0" y="0"/>
          <a:chExt cx="0" cy="0"/>
        </a:xfrm>
      </p:grpSpPr>
      <p:pic>
        <p:nvPicPr>
          <p:cNvPr id="228" name="Google Shape;228;p6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3-B 10">
  <p:cSld name="SECTION_HEADER_1_1_1_1_1_1_1_1_1_12">
    <p:bg>
      <p:bgPr>
        <a:blipFill>
          <a:blip r:embed="rId2">
            <a:alphaModFix/>
          </a:blip>
          <a:stretch>
            <a:fillRect/>
          </a:stretch>
        </a:blipFill>
        <a:effectLst/>
      </p:bgPr>
    </p:bg>
    <p:spTree>
      <p:nvGrpSpPr>
        <p:cNvPr id="1" name="Shape 229"/>
        <p:cNvGrpSpPr/>
        <p:nvPr/>
      </p:nvGrpSpPr>
      <p:grpSpPr>
        <a:xfrm>
          <a:off x="0" y="0"/>
          <a:ext cx="0" cy="0"/>
          <a:chOff x="0" y="0"/>
          <a:chExt cx="0" cy="0"/>
        </a:xfrm>
      </p:grpSpPr>
      <p:pic>
        <p:nvPicPr>
          <p:cNvPr id="230" name="Google Shape;230;p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35"/>
        <p:cNvGrpSpPr/>
        <p:nvPr/>
      </p:nvGrpSpPr>
      <p:grpSpPr>
        <a:xfrm>
          <a:off x="0" y="0"/>
          <a:ext cx="0" cy="0"/>
          <a:chOff x="0" y="0"/>
          <a:chExt cx="0" cy="0"/>
        </a:xfrm>
      </p:grpSpPr>
      <p:pic>
        <p:nvPicPr>
          <p:cNvPr id="236" name="Google Shape;236;p7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37"/>
        <p:cNvGrpSpPr/>
        <p:nvPr/>
      </p:nvGrpSpPr>
      <p:grpSpPr>
        <a:xfrm>
          <a:off x="0" y="0"/>
          <a:ext cx="0" cy="0"/>
          <a:chOff x="0" y="0"/>
          <a:chExt cx="0" cy="0"/>
        </a:xfrm>
      </p:grpSpPr>
      <p:sp>
        <p:nvSpPr>
          <p:cNvPr id="238" name="Google Shape;238;p7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9" name="Google Shape;239;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48"/>
        <p:cNvGrpSpPr/>
        <p:nvPr/>
      </p:nvGrpSpPr>
      <p:grpSpPr>
        <a:xfrm>
          <a:off x="0" y="0"/>
          <a:ext cx="0" cy="0"/>
          <a:chOff x="0" y="0"/>
          <a:chExt cx="0" cy="0"/>
        </a:xfrm>
      </p:grpSpPr>
      <p:pic>
        <p:nvPicPr>
          <p:cNvPr id="249" name="Google Shape;249;p7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50"/>
        <p:cNvGrpSpPr/>
        <p:nvPr/>
      </p:nvGrpSpPr>
      <p:grpSpPr>
        <a:xfrm>
          <a:off x="0" y="0"/>
          <a:ext cx="0" cy="0"/>
          <a:chOff x="0" y="0"/>
          <a:chExt cx="0" cy="0"/>
        </a:xfrm>
      </p:grpSpPr>
      <p:pic>
        <p:nvPicPr>
          <p:cNvPr id="251" name="Google Shape;251;p7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52"/>
        <p:cNvGrpSpPr/>
        <p:nvPr/>
      </p:nvGrpSpPr>
      <p:grpSpPr>
        <a:xfrm>
          <a:off x="0" y="0"/>
          <a:ext cx="0" cy="0"/>
          <a:chOff x="0" y="0"/>
          <a:chExt cx="0" cy="0"/>
        </a:xfrm>
      </p:grpSpPr>
      <p:pic>
        <p:nvPicPr>
          <p:cNvPr id="253" name="Google Shape;253;p7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54"/>
        <p:cNvGrpSpPr/>
        <p:nvPr/>
      </p:nvGrpSpPr>
      <p:grpSpPr>
        <a:xfrm>
          <a:off x="0" y="0"/>
          <a:ext cx="0" cy="0"/>
          <a:chOff x="0" y="0"/>
          <a:chExt cx="0" cy="0"/>
        </a:xfrm>
      </p:grpSpPr>
      <p:pic>
        <p:nvPicPr>
          <p:cNvPr id="255" name="Google Shape;255;p8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56"/>
        <p:cNvGrpSpPr/>
        <p:nvPr/>
      </p:nvGrpSpPr>
      <p:grpSpPr>
        <a:xfrm>
          <a:off x="0" y="0"/>
          <a:ext cx="0" cy="0"/>
          <a:chOff x="0" y="0"/>
          <a:chExt cx="0" cy="0"/>
        </a:xfrm>
      </p:grpSpPr>
      <p:sp>
        <p:nvSpPr>
          <p:cNvPr id="257" name="Google Shape;257;p8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58" name="Google Shape;258;p8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59" name="Google Shape;259;p8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0"/>
        <p:cNvGrpSpPr/>
        <p:nvPr/>
      </p:nvGrpSpPr>
      <p:grpSpPr>
        <a:xfrm>
          <a:off x="0" y="0"/>
          <a:ext cx="0" cy="0"/>
          <a:chOff x="0" y="0"/>
          <a:chExt cx="0" cy="0"/>
        </a:xfrm>
      </p:grpSpPr>
      <p:sp>
        <p:nvSpPr>
          <p:cNvPr id="261" name="Google Shape;261;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2" name="Google Shape;262;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3" name="Google Shape;263;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264"/>
        <p:cNvGrpSpPr/>
        <p:nvPr/>
      </p:nvGrpSpPr>
      <p:grpSpPr>
        <a:xfrm>
          <a:off x="0" y="0"/>
          <a:ext cx="0" cy="0"/>
          <a:chOff x="0" y="0"/>
          <a:chExt cx="0" cy="0"/>
        </a:xfrm>
      </p:grpSpPr>
      <p:sp>
        <p:nvSpPr>
          <p:cNvPr id="265" name="Google Shape;265;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6" name="Google Shape;266;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7" name="Google Shape;267;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68"/>
        <p:cNvGrpSpPr/>
        <p:nvPr/>
      </p:nvGrpSpPr>
      <p:grpSpPr>
        <a:xfrm>
          <a:off x="0" y="0"/>
          <a:ext cx="0" cy="0"/>
          <a:chOff x="0" y="0"/>
          <a:chExt cx="0" cy="0"/>
        </a:xfrm>
      </p:grpSpPr>
      <p:pic>
        <p:nvPicPr>
          <p:cNvPr id="269" name="Google Shape;269;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74"/>
        <p:cNvGrpSpPr/>
        <p:nvPr/>
      </p:nvGrpSpPr>
      <p:grpSpPr>
        <a:xfrm>
          <a:off x="0" y="0"/>
          <a:ext cx="0" cy="0"/>
          <a:chOff x="0" y="0"/>
          <a:chExt cx="0" cy="0"/>
        </a:xfrm>
      </p:grpSpPr>
      <p:sp>
        <p:nvSpPr>
          <p:cNvPr id="275" name="Google Shape;275;p8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6" name="Google Shape;276;p8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77" name="Google Shape;277;p8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78"/>
        <p:cNvGrpSpPr/>
        <p:nvPr/>
      </p:nvGrpSpPr>
      <p:grpSpPr>
        <a:xfrm>
          <a:off x="0" y="0"/>
          <a:ext cx="0" cy="0"/>
          <a:chOff x="0" y="0"/>
          <a:chExt cx="0" cy="0"/>
        </a:xfrm>
      </p:grpSpPr>
      <p:pic>
        <p:nvPicPr>
          <p:cNvPr id="279" name="Google Shape;279;p8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80"/>
        <p:cNvGrpSpPr/>
        <p:nvPr/>
      </p:nvGrpSpPr>
      <p:grpSpPr>
        <a:xfrm>
          <a:off x="0" y="0"/>
          <a:ext cx="0" cy="0"/>
          <a:chOff x="0" y="0"/>
          <a:chExt cx="0" cy="0"/>
        </a:xfrm>
      </p:grpSpPr>
      <p:pic>
        <p:nvPicPr>
          <p:cNvPr id="281" name="Google Shape;281;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82"/>
        <p:cNvGrpSpPr/>
        <p:nvPr/>
      </p:nvGrpSpPr>
      <p:grpSpPr>
        <a:xfrm>
          <a:off x="0" y="0"/>
          <a:ext cx="0" cy="0"/>
          <a:chOff x="0" y="0"/>
          <a:chExt cx="0" cy="0"/>
        </a:xfrm>
      </p:grpSpPr>
      <p:pic>
        <p:nvPicPr>
          <p:cNvPr id="283" name="Google Shape;283;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84"/>
        <p:cNvGrpSpPr/>
        <p:nvPr/>
      </p:nvGrpSpPr>
      <p:grpSpPr>
        <a:xfrm>
          <a:off x="0" y="0"/>
          <a:ext cx="0" cy="0"/>
          <a:chOff x="0" y="0"/>
          <a:chExt cx="0" cy="0"/>
        </a:xfrm>
      </p:grpSpPr>
      <p:pic>
        <p:nvPicPr>
          <p:cNvPr id="285" name="Google Shape;285;p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86"/>
        <p:cNvGrpSpPr/>
        <p:nvPr/>
      </p:nvGrpSpPr>
      <p:grpSpPr>
        <a:xfrm>
          <a:off x="0" y="0"/>
          <a:ext cx="0" cy="0"/>
          <a:chOff x="0" y="0"/>
          <a:chExt cx="0" cy="0"/>
        </a:xfrm>
      </p:grpSpPr>
      <p:pic>
        <p:nvPicPr>
          <p:cNvPr id="287" name="Google Shape;287;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88"/>
        <p:cNvGrpSpPr/>
        <p:nvPr/>
      </p:nvGrpSpPr>
      <p:grpSpPr>
        <a:xfrm>
          <a:off x="0" y="0"/>
          <a:ext cx="0" cy="0"/>
          <a:chOff x="0" y="0"/>
          <a:chExt cx="0" cy="0"/>
        </a:xfrm>
      </p:grpSpPr>
      <p:pic>
        <p:nvPicPr>
          <p:cNvPr id="289" name="Google Shape;289;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90"/>
        <p:cNvGrpSpPr/>
        <p:nvPr/>
      </p:nvGrpSpPr>
      <p:grpSpPr>
        <a:xfrm>
          <a:off x="0" y="0"/>
          <a:ext cx="0" cy="0"/>
          <a:chOff x="0" y="0"/>
          <a:chExt cx="0" cy="0"/>
        </a:xfrm>
      </p:grpSpPr>
      <p:sp>
        <p:nvSpPr>
          <p:cNvPr id="291" name="Google Shape;291;p9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9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93"/>
        <p:cNvGrpSpPr/>
        <p:nvPr/>
      </p:nvGrpSpPr>
      <p:grpSpPr>
        <a:xfrm>
          <a:off x="0" y="0"/>
          <a:ext cx="0" cy="0"/>
          <a:chOff x="0" y="0"/>
          <a:chExt cx="0" cy="0"/>
        </a:xfrm>
      </p:grpSpPr>
      <p:pic>
        <p:nvPicPr>
          <p:cNvPr id="294" name="Google Shape;294;p9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95"/>
        <p:cNvGrpSpPr/>
        <p:nvPr/>
      </p:nvGrpSpPr>
      <p:grpSpPr>
        <a:xfrm>
          <a:off x="0" y="0"/>
          <a:ext cx="0" cy="0"/>
          <a:chOff x="0" y="0"/>
          <a:chExt cx="0" cy="0"/>
        </a:xfrm>
      </p:grpSpPr>
      <p:pic>
        <p:nvPicPr>
          <p:cNvPr id="296" name="Google Shape;296;p9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97"/>
        <p:cNvGrpSpPr/>
        <p:nvPr/>
      </p:nvGrpSpPr>
      <p:grpSpPr>
        <a:xfrm>
          <a:off x="0" y="0"/>
          <a:ext cx="0" cy="0"/>
          <a:chOff x="0" y="0"/>
          <a:chExt cx="0" cy="0"/>
        </a:xfrm>
      </p:grpSpPr>
      <p:pic>
        <p:nvPicPr>
          <p:cNvPr id="298" name="Google Shape;298;p9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9"/>
        <p:cNvGrpSpPr/>
        <p:nvPr/>
      </p:nvGrpSpPr>
      <p:grpSpPr>
        <a:xfrm>
          <a:off x="0" y="0"/>
          <a:ext cx="0" cy="0"/>
          <a:chOff x="0" y="0"/>
          <a:chExt cx="0" cy="0"/>
        </a:xfrm>
      </p:grpSpPr>
      <p:sp>
        <p:nvSpPr>
          <p:cNvPr id="300" name="Google Shape;300;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1" name="Google Shape;301;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02" name="Google Shape;302;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303"/>
        <p:cNvGrpSpPr/>
        <p:nvPr/>
      </p:nvGrpSpPr>
      <p:grpSpPr>
        <a:xfrm>
          <a:off x="0" y="0"/>
          <a:ext cx="0" cy="0"/>
          <a:chOff x="0" y="0"/>
          <a:chExt cx="0" cy="0"/>
        </a:xfrm>
      </p:grpSpPr>
      <p:pic>
        <p:nvPicPr>
          <p:cNvPr id="304" name="Google Shape;304;p9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309"/>
        <p:cNvGrpSpPr/>
        <p:nvPr/>
      </p:nvGrpSpPr>
      <p:grpSpPr>
        <a:xfrm>
          <a:off x="0" y="0"/>
          <a:ext cx="0" cy="0"/>
          <a:chOff x="0" y="0"/>
          <a:chExt cx="0" cy="0"/>
        </a:xfrm>
      </p:grpSpPr>
      <p:sp>
        <p:nvSpPr>
          <p:cNvPr id="310" name="Google Shape;310;p10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11" name="Google Shape;311;p10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312" name="Google Shape;312;p10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313"/>
        <p:cNvGrpSpPr/>
        <p:nvPr/>
      </p:nvGrpSpPr>
      <p:grpSpPr>
        <a:xfrm>
          <a:off x="0" y="0"/>
          <a:ext cx="0" cy="0"/>
          <a:chOff x="0" y="0"/>
          <a:chExt cx="0" cy="0"/>
        </a:xfrm>
      </p:grpSpPr>
      <p:pic>
        <p:nvPicPr>
          <p:cNvPr id="314" name="Google Shape;314;p10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315"/>
        <p:cNvGrpSpPr/>
        <p:nvPr/>
      </p:nvGrpSpPr>
      <p:grpSpPr>
        <a:xfrm>
          <a:off x="0" y="0"/>
          <a:ext cx="0" cy="0"/>
          <a:chOff x="0" y="0"/>
          <a:chExt cx="0" cy="0"/>
        </a:xfrm>
      </p:grpSpPr>
      <p:pic>
        <p:nvPicPr>
          <p:cNvPr id="316" name="Google Shape;316;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17" name="Google Shape;317;p102"/>
          <p:cNvSpPr/>
          <p:nvPr/>
        </p:nvSpPr>
        <p:spPr>
          <a:xfrm>
            <a:off x="1089900" y="995400"/>
            <a:ext cx="6964200" cy="3152700"/>
          </a:xfrm>
          <a:prstGeom prst="rect">
            <a:avLst/>
          </a:prstGeom>
          <a:solidFill>
            <a:srgbClr val="B5B5B5">
              <a:alpha val="10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03-A 1">
  <p:cSld name="SECTION_HEADER_1_1_1">
    <p:bg>
      <p:bgPr>
        <a:blipFill>
          <a:blip r:embed="rId2">
            <a:alphaModFix/>
          </a:blip>
          <a:stretch>
            <a:fillRect/>
          </a:stretch>
        </a:blipFill>
        <a:effectLst/>
      </p:bgPr>
    </p:bg>
    <p:spTree>
      <p:nvGrpSpPr>
        <p:cNvPr id="1" name="Shape 318"/>
        <p:cNvGrpSpPr/>
        <p:nvPr/>
      </p:nvGrpSpPr>
      <p:grpSpPr>
        <a:xfrm>
          <a:off x="0" y="0"/>
          <a:ext cx="0" cy="0"/>
          <a:chOff x="0" y="0"/>
          <a:chExt cx="0" cy="0"/>
        </a:xfrm>
      </p:grpSpPr>
      <p:pic>
        <p:nvPicPr>
          <p:cNvPr id="319" name="Google Shape;319;p10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320"/>
        <p:cNvGrpSpPr/>
        <p:nvPr/>
      </p:nvGrpSpPr>
      <p:grpSpPr>
        <a:xfrm>
          <a:off x="0" y="0"/>
          <a:ext cx="0" cy="0"/>
          <a:chOff x="0" y="0"/>
          <a:chExt cx="0" cy="0"/>
        </a:xfrm>
      </p:grpSpPr>
      <p:pic>
        <p:nvPicPr>
          <p:cNvPr id="321" name="Google Shape;321;p10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theme" Target="../theme/theme2.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heme" Target="../theme/theme3.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5.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31"/>
        <p:cNvGrpSpPr/>
        <p:nvPr/>
      </p:nvGrpSpPr>
      <p:grpSpPr>
        <a:xfrm>
          <a:off x="0" y="0"/>
          <a:ext cx="0" cy="0"/>
          <a:chOff x="0" y="0"/>
          <a:chExt cx="0" cy="0"/>
        </a:xfrm>
      </p:grpSpPr>
      <p:sp>
        <p:nvSpPr>
          <p:cNvPr id="232" name="Google Shape;232;p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3" name="Google Shape;233;p7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34" name="Google Shape;234;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0"/>
        <p:cNvGrpSpPr/>
        <p:nvPr/>
      </p:nvGrpSpPr>
      <p:grpSpPr>
        <a:xfrm>
          <a:off x="0" y="0"/>
          <a:ext cx="0" cy="0"/>
          <a:chOff x="0" y="0"/>
          <a:chExt cx="0" cy="0"/>
        </a:xfrm>
      </p:grpSpPr>
      <p:sp>
        <p:nvSpPr>
          <p:cNvPr id="271" name="Google Shape;271;p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72" name="Google Shape;272;p8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73" name="Google Shape;273;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5"/>
        <p:cNvGrpSpPr/>
        <p:nvPr/>
      </p:nvGrpSpPr>
      <p:grpSpPr>
        <a:xfrm>
          <a:off x="0" y="0"/>
          <a:ext cx="0" cy="0"/>
          <a:chOff x="0" y="0"/>
          <a:chExt cx="0" cy="0"/>
        </a:xfrm>
      </p:grpSpPr>
      <p:sp>
        <p:nvSpPr>
          <p:cNvPr id="306" name="Google Shape;306;p9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07" name="Google Shape;307;p9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308" name="Google Shape;308;p9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sNVjfMLofSg" TargetMode="External"/><Relationship Id="rId2" Type="http://schemas.openxmlformats.org/officeDocument/2006/relationships/notesSlide" Target="../notesSlides/notesSlide15.xml"/><Relationship Id="rId1" Type="http://schemas.openxmlformats.org/officeDocument/2006/relationships/slideLayout" Target="../slideLayouts/slideLayout101.xml"/><Relationship Id="rId4" Type="http://schemas.openxmlformats.org/officeDocument/2006/relationships/hyperlink" Target="https://view.genial.ly/62066310bcc3830018b7489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10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00.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00.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01.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01.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00.xml"/><Relationship Id="rId5" Type="http://schemas.openxmlformats.org/officeDocument/2006/relationships/image" Target="../media/image36.jp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9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66.xml"/><Relationship Id="rId6" Type="http://schemas.openxmlformats.org/officeDocument/2006/relationships/slide" Target="slide57.xml"/><Relationship Id="rId5" Type="http://schemas.openxmlformats.org/officeDocument/2006/relationships/slide" Target="slide34.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68.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68.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88.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88.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88.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88.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8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69.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77.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78.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68.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7.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88.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88.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88.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88.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3.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78.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6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8.xml"/><Relationship Id="rId4" Type="http://schemas.openxmlformats.org/officeDocument/2006/relationships/image" Target="../media/image3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031278" y="1883800"/>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92"/>
          <p:cNvSpPr txBox="1"/>
          <p:nvPr/>
        </p:nvSpPr>
        <p:spPr>
          <a:xfrm>
            <a:off x="457725" y="270063"/>
            <a:ext cx="57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CRUD</a:t>
            </a:r>
            <a:endParaRPr sz="4000" b="1" i="0" u="none" strike="noStrike" cap="none">
              <a:solidFill>
                <a:schemeClr val="dk1"/>
              </a:solidFill>
              <a:latin typeface="DM Sans"/>
              <a:ea typeface="DM Sans"/>
              <a:cs typeface="DM Sans"/>
              <a:sym typeface="DM Sans"/>
            </a:endParaRPr>
          </a:p>
        </p:txBody>
      </p:sp>
      <p:sp>
        <p:nvSpPr>
          <p:cNvPr id="471" name="Google Shape;471;p92"/>
          <p:cNvSpPr txBox="1"/>
          <p:nvPr/>
        </p:nvSpPr>
        <p:spPr>
          <a:xfrm>
            <a:off x="457725" y="1427675"/>
            <a:ext cx="4730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CRUD es un acrónimo que hace referencia a las cuatro operaciones fundamentales de una base de datos:</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 : Create (Crear un dato, insertarlo en la base de datos)</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 : Read (Leer un dato, mostrarlo al cliente)</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 :  Update (Actualizar un dato, cambiar su información interna)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D : Delete (Eliminar un dato, removerlo de nuestra colección</a:t>
            </a:r>
            <a:endParaRPr sz="1350">
              <a:latin typeface="DM Sans"/>
              <a:ea typeface="DM Sans"/>
              <a:cs typeface="DM Sans"/>
              <a:sym typeface="DM Sans"/>
            </a:endParaRPr>
          </a:p>
        </p:txBody>
      </p:sp>
      <p:pic>
        <p:nvPicPr>
          <p:cNvPr id="472" name="Google Shape;472;p92"/>
          <p:cNvPicPr preferRelativeResize="0"/>
          <p:nvPr/>
        </p:nvPicPr>
        <p:blipFill>
          <a:blip r:embed="rId3">
            <a:alphaModFix/>
          </a:blip>
          <a:stretch>
            <a:fillRect/>
          </a:stretch>
        </p:blipFill>
        <p:spPr>
          <a:xfrm>
            <a:off x="5357275" y="1553088"/>
            <a:ext cx="3651375" cy="19302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13"/>
          <p:cNvSpPr txBox="1"/>
          <p:nvPr/>
        </p:nvSpPr>
        <p:spPr>
          <a:xfrm>
            <a:off x="1461300" y="22529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Cookies, Session &amp; Storage I</a:t>
            </a:r>
            <a:endParaRPr sz="4000" b="1" i="0" u="none" strike="noStrike" cap="none">
              <a:solidFill>
                <a:srgbClr val="EAFF6A"/>
              </a:solidFill>
              <a:latin typeface="DM Sans"/>
              <a:ea typeface="DM Sans"/>
              <a:cs typeface="DM Sans"/>
              <a:sym typeface="DM Sans"/>
            </a:endParaRPr>
          </a:p>
        </p:txBody>
      </p:sp>
      <p:sp>
        <p:nvSpPr>
          <p:cNvPr id="352" name="Google Shape;352;p113"/>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a:t>
            </a:r>
            <a:r>
              <a:rPr lang="es" sz="1800" b="1">
                <a:solidFill>
                  <a:schemeClr val="lt1"/>
                </a:solidFill>
                <a:latin typeface="DM Sans"/>
                <a:ea typeface="DM Sans"/>
                <a:cs typeface="DM Sans"/>
                <a:sym typeface="DM Sans"/>
              </a:rPr>
              <a:t>1.  DISEÑO Y ARQUITECTURA BACKEND</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p114"/>
          <p:cNvSpPr txBox="1"/>
          <p:nvPr/>
        </p:nvSpPr>
        <p:spPr>
          <a:xfrm>
            <a:off x="1461300" y="854063"/>
            <a:ext cx="6221400" cy="711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a:solidFill>
                  <a:srgbClr val="FFFFFF"/>
                </a:solidFill>
                <a:latin typeface="DM Sans"/>
                <a:ea typeface="DM Sans"/>
                <a:cs typeface="DM Sans"/>
                <a:sym typeface="DM Sans"/>
              </a:rPr>
              <a:t>¿Comenzamos?</a:t>
            </a:r>
            <a:endParaRPr sz="3800" b="1">
              <a:solidFill>
                <a:srgbClr val="EAFF6A"/>
              </a:solidFill>
              <a:latin typeface="DM Sans"/>
              <a:ea typeface="DM Sans"/>
              <a:cs typeface="DM Sans"/>
              <a:sym typeface="DM Sans"/>
            </a:endParaRPr>
          </a:p>
        </p:txBody>
      </p:sp>
      <p:pic>
        <p:nvPicPr>
          <p:cNvPr id="358" name="Google Shape;358;p114"/>
          <p:cNvPicPr preferRelativeResize="0"/>
          <p:nvPr/>
        </p:nvPicPr>
        <p:blipFill>
          <a:blip r:embed="rId3">
            <a:alphaModFix/>
          </a:blip>
          <a:stretch>
            <a:fillRect/>
          </a:stretch>
        </p:blipFill>
        <p:spPr>
          <a:xfrm>
            <a:off x="2776450" y="1880275"/>
            <a:ext cx="3591076" cy="2711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62"/>
        <p:cNvGrpSpPr/>
        <p:nvPr/>
      </p:nvGrpSpPr>
      <p:grpSpPr>
        <a:xfrm>
          <a:off x="0" y="0"/>
          <a:ext cx="0" cy="0"/>
          <a:chOff x="0" y="0"/>
          <a:chExt cx="0" cy="0"/>
        </a:xfrm>
      </p:grpSpPr>
      <p:sp>
        <p:nvSpPr>
          <p:cNvPr id="363" name="Google Shape;363;p115"/>
          <p:cNvSpPr txBox="1"/>
          <p:nvPr/>
        </p:nvSpPr>
        <p:spPr>
          <a:xfrm>
            <a:off x="2275275" y="1925250"/>
            <a:ext cx="54720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Lo que debes saber</a:t>
            </a:r>
            <a:endParaRPr sz="4000" b="1">
              <a:solidFill>
                <a:schemeClr val="lt1"/>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antes de empezar</a:t>
            </a:r>
            <a:endParaRPr sz="4000" b="1">
              <a:solidFill>
                <a:srgbClr val="EAFF6A"/>
              </a:solidFill>
              <a:latin typeface="DM Sans"/>
              <a:ea typeface="DM Sans"/>
              <a:cs typeface="DM Sans"/>
              <a:sym typeface="DM Sans"/>
            </a:endParaRPr>
          </a:p>
        </p:txBody>
      </p:sp>
      <p:grpSp>
        <p:nvGrpSpPr>
          <p:cNvPr id="364" name="Google Shape;364;p115"/>
          <p:cNvGrpSpPr/>
          <p:nvPr/>
        </p:nvGrpSpPr>
        <p:grpSpPr>
          <a:xfrm>
            <a:off x="1396726" y="2202288"/>
            <a:ext cx="738900" cy="738910"/>
            <a:chOff x="4202551" y="710825"/>
            <a:chExt cx="738900" cy="738910"/>
          </a:xfrm>
        </p:grpSpPr>
        <p:sp>
          <p:nvSpPr>
            <p:cNvPr id="365" name="Google Shape;365;p115"/>
            <p:cNvSpPr/>
            <p:nvPr/>
          </p:nvSpPr>
          <p:spPr>
            <a:xfrm>
              <a:off x="4202551" y="710835"/>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5" title="icono de signo de exclamación"/>
            <p:cNvSpPr txBox="1"/>
            <p:nvPr/>
          </p:nvSpPr>
          <p:spPr>
            <a:xfrm>
              <a:off x="4403625" y="710825"/>
              <a:ext cx="2331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a:t>
              </a:r>
              <a:endParaRPr sz="4000" b="1">
                <a:solidFill>
                  <a:schemeClr val="dk1"/>
                </a:solidFill>
                <a:latin typeface="DM Sans"/>
                <a:ea typeface="DM Sans"/>
                <a:cs typeface="DM Sans"/>
                <a:sym typeface="DM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70"/>
        <p:cNvGrpSpPr/>
        <p:nvPr/>
      </p:nvGrpSpPr>
      <p:grpSpPr>
        <a:xfrm>
          <a:off x="0" y="0"/>
          <a:ext cx="0" cy="0"/>
          <a:chOff x="0" y="0"/>
          <a:chExt cx="0" cy="0"/>
        </a:xfrm>
      </p:grpSpPr>
      <p:sp>
        <p:nvSpPr>
          <p:cNvPr id="371" name="Google Shape;371;p116"/>
          <p:cNvSpPr txBox="1"/>
          <p:nvPr/>
        </p:nvSpPr>
        <p:spPr>
          <a:xfrm>
            <a:off x="1461300" y="1953000"/>
            <a:ext cx="6221400" cy="1237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Acuerdos </a:t>
            </a: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y compromisos</a:t>
            </a:r>
            <a:endParaRPr sz="3800" b="1">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75"/>
        <p:cNvGrpSpPr/>
        <p:nvPr/>
      </p:nvGrpSpPr>
      <p:grpSpPr>
        <a:xfrm>
          <a:off x="0" y="0"/>
          <a:ext cx="0" cy="0"/>
          <a:chOff x="0" y="0"/>
          <a:chExt cx="0" cy="0"/>
        </a:xfrm>
      </p:grpSpPr>
      <p:sp>
        <p:nvSpPr>
          <p:cNvPr id="376" name="Google Shape;376;p117"/>
          <p:cNvSpPr/>
          <p:nvPr/>
        </p:nvSpPr>
        <p:spPr>
          <a:xfrm>
            <a:off x="588525" y="873325"/>
            <a:ext cx="29268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7"/>
          <p:cNvSpPr txBox="1"/>
          <p:nvPr/>
        </p:nvSpPr>
        <p:spPr>
          <a:xfrm>
            <a:off x="549525" y="655050"/>
            <a:ext cx="47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378" name="Google Shape;378;p117"/>
          <p:cNvSpPr txBox="1"/>
          <p:nvPr/>
        </p:nvSpPr>
        <p:spPr>
          <a:xfrm>
            <a:off x="501450" y="108175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Convivencia</a:t>
            </a:r>
            <a:endParaRPr sz="4000" b="1">
              <a:solidFill>
                <a:schemeClr val="dk1"/>
              </a:solidFill>
              <a:latin typeface="DM Sans"/>
              <a:ea typeface="DM Sans"/>
              <a:cs typeface="DM Sans"/>
              <a:sym typeface="DM Sans"/>
            </a:endParaRPr>
          </a:p>
        </p:txBody>
      </p:sp>
      <p:sp>
        <p:nvSpPr>
          <p:cNvPr id="379" name="Google Shape;379;p117"/>
          <p:cNvSpPr txBox="1"/>
          <p:nvPr/>
        </p:nvSpPr>
        <p:spPr>
          <a:xfrm>
            <a:off x="473350" y="1908175"/>
            <a:ext cx="3834600" cy="24678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chemeClr val="dk2"/>
              </a:buClr>
              <a:buSzPts val="1350"/>
              <a:buFont typeface="DM Sans"/>
              <a:buChar char="✓"/>
            </a:pPr>
            <a:r>
              <a:rPr lang="es" sz="1350">
                <a:solidFill>
                  <a:schemeClr val="dk1"/>
                </a:solidFill>
                <a:latin typeface="DM Sans"/>
                <a:ea typeface="DM Sans"/>
                <a:cs typeface="DM Sans"/>
                <a:sym typeface="DM Sans"/>
              </a:rPr>
              <a:t>Conoce aquí nuestro </a:t>
            </a:r>
            <a:r>
              <a:rPr lang="es" sz="1350" u="sng">
                <a:solidFill>
                  <a:srgbClr val="83AEFB"/>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código de conducta</a:t>
            </a:r>
            <a:r>
              <a:rPr lang="es" sz="1350">
                <a:solidFill>
                  <a:schemeClr val="dk1"/>
                </a:solidFill>
                <a:latin typeface="DM Sans"/>
                <a:ea typeface="DM Sans"/>
                <a:cs typeface="DM Sans"/>
                <a:sym typeface="DM Sans"/>
              </a:rPr>
              <a:t> y ayúdanos a generar un ambiente de clases súper ameno.</a:t>
            </a:r>
            <a:endParaRPr sz="1350">
              <a:solidFill>
                <a:schemeClr val="dk1"/>
              </a:solidFill>
              <a:latin typeface="DM Sans"/>
              <a:ea typeface="DM Sans"/>
              <a:cs typeface="DM Sans"/>
              <a:sym typeface="DM Sans"/>
            </a:endParaRPr>
          </a:p>
          <a:p>
            <a:pPr marL="457200" lvl="0" indent="0" algn="l" rtl="0">
              <a:lnSpc>
                <a:spcPct val="100000"/>
              </a:lnSpc>
              <a:spcBef>
                <a:spcPts val="8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Durante las clases, emplea los medios de comunicación oficiales para canalizar tus dudas, consultas y/o comentarios: </a:t>
            </a:r>
            <a:r>
              <a:rPr lang="es" sz="1350" b="1">
                <a:solidFill>
                  <a:schemeClr val="dk1"/>
                </a:solidFill>
                <a:latin typeface="DM Sans"/>
                <a:ea typeface="DM Sans"/>
                <a:cs typeface="DM Sans"/>
                <a:sym typeface="DM Sans"/>
              </a:rPr>
              <a:t>chat Zoom público y privado, y por el chat de la plataforma.</a:t>
            </a:r>
            <a:endParaRPr sz="1350" b="1">
              <a:latin typeface="DM Sans"/>
              <a:ea typeface="DM Sans"/>
              <a:cs typeface="DM Sans"/>
              <a:sym typeface="DM Sans"/>
            </a:endParaRPr>
          </a:p>
        </p:txBody>
      </p:sp>
      <p:sp>
        <p:nvSpPr>
          <p:cNvPr id="380" name="Google Shape;380;p117"/>
          <p:cNvSpPr txBox="1"/>
          <p:nvPr/>
        </p:nvSpPr>
        <p:spPr>
          <a:xfrm>
            <a:off x="4527575" y="1908175"/>
            <a:ext cx="3834600" cy="18444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Ten en cuenta </a:t>
            </a:r>
            <a:r>
              <a:rPr lang="es" sz="1350" u="sng">
                <a:solidFill>
                  <a:schemeClr val="hlink"/>
                </a:solidFill>
                <a:latin typeface="DM Sans"/>
                <a:ea typeface="DM Sans"/>
                <a:cs typeface="DM Sans"/>
                <a:sym typeface="DM Sans"/>
                <a:hlinkClick r:id="rId4"/>
              </a:rPr>
              <a:t>las normas del buen hablante y del buen oyente</a:t>
            </a:r>
            <a:r>
              <a:rPr lang="es" sz="1350">
                <a:solidFill>
                  <a:schemeClr val="dk1"/>
                </a:solidFill>
                <a:latin typeface="DM Sans"/>
                <a:ea typeface="DM Sans"/>
                <a:cs typeface="DM Sans"/>
                <a:sym typeface="DM Sans"/>
              </a:rPr>
              <a:t>, que nunca están de más. </a:t>
            </a:r>
            <a:endParaRPr sz="1350">
              <a:solidFill>
                <a:schemeClr val="dk1"/>
              </a:solidFill>
              <a:latin typeface="DM Sans"/>
              <a:ea typeface="DM Sans"/>
              <a:cs typeface="DM Sans"/>
              <a:sym typeface="DM Sans"/>
            </a:endParaRPr>
          </a:p>
          <a:p>
            <a:pPr marL="457200" lvl="0" indent="0" algn="l" rtl="0">
              <a:lnSpc>
                <a:spcPct val="100000"/>
              </a:lnSpc>
              <a:spcBef>
                <a:spcPts val="8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Verifica el estado de</a:t>
            </a:r>
            <a:r>
              <a:rPr lang="es" sz="1350" b="1">
                <a:solidFill>
                  <a:schemeClr val="dk1"/>
                </a:solidFill>
                <a:latin typeface="DM Sans"/>
                <a:ea typeface="DM Sans"/>
                <a:cs typeface="DM Sans"/>
                <a:sym typeface="DM Sans"/>
              </a:rPr>
              <a:t> la cámara y/o el micrófono</a:t>
            </a:r>
            <a:r>
              <a:rPr lang="es" sz="1350">
                <a:solidFill>
                  <a:schemeClr val="dk1"/>
                </a:solidFill>
                <a:latin typeface="DM Sans"/>
                <a:ea typeface="DM Sans"/>
                <a:cs typeface="DM Sans"/>
                <a:sym typeface="DM Sans"/>
              </a:rPr>
              <a:t> (on/off) de manera que esto no afecte la dinámica de la clase. </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pic>
        <p:nvPicPr>
          <p:cNvPr id="385" name="Google Shape;385;p118" title="imagen decorativa"/>
          <p:cNvPicPr preferRelativeResize="0"/>
          <p:nvPr/>
        </p:nvPicPr>
        <p:blipFill rotWithShape="1">
          <a:blip r:embed="rId3">
            <a:alphaModFix/>
          </a:blip>
          <a:srcRect l="19552" t="-80" r="37720" b="80"/>
          <a:stretch/>
        </p:blipFill>
        <p:spPr>
          <a:xfrm>
            <a:off x="5846675" y="-64575"/>
            <a:ext cx="3338726" cy="5208076"/>
          </a:xfrm>
          <a:prstGeom prst="rect">
            <a:avLst/>
          </a:prstGeom>
          <a:noFill/>
          <a:ln>
            <a:noFill/>
          </a:ln>
        </p:spPr>
      </p:pic>
      <p:sp>
        <p:nvSpPr>
          <p:cNvPr id="386" name="Google Shape;386;p118"/>
          <p:cNvSpPr/>
          <p:nvPr/>
        </p:nvSpPr>
        <p:spPr>
          <a:xfrm>
            <a:off x="588525" y="873325"/>
            <a:ext cx="29268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8"/>
          <p:cNvSpPr txBox="1"/>
          <p:nvPr/>
        </p:nvSpPr>
        <p:spPr>
          <a:xfrm>
            <a:off x="501450" y="108175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Distractores</a:t>
            </a:r>
            <a:endParaRPr sz="4000" b="1">
              <a:solidFill>
                <a:schemeClr val="dk1"/>
              </a:solidFill>
              <a:latin typeface="DM Sans"/>
              <a:ea typeface="DM Sans"/>
              <a:cs typeface="DM Sans"/>
              <a:sym typeface="DM Sans"/>
            </a:endParaRPr>
          </a:p>
        </p:txBody>
      </p:sp>
      <p:sp>
        <p:nvSpPr>
          <p:cNvPr id="388" name="Google Shape;388;p118"/>
          <p:cNvSpPr txBox="1"/>
          <p:nvPr/>
        </p:nvSpPr>
        <p:spPr>
          <a:xfrm>
            <a:off x="473350" y="1908175"/>
            <a:ext cx="4322400" cy="22575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Encuentra tu espacio y crea el momento oportuno para </a:t>
            </a:r>
            <a:r>
              <a:rPr lang="es" sz="1350" b="1">
                <a:solidFill>
                  <a:schemeClr val="dk1"/>
                </a:solidFill>
                <a:latin typeface="DM Sans"/>
                <a:ea typeface="DM Sans"/>
                <a:cs typeface="DM Sans"/>
                <a:sym typeface="DM Sans"/>
              </a:rPr>
              <a:t>disfrutar de aprender</a:t>
            </a:r>
            <a:endParaRPr sz="1350">
              <a:solidFill>
                <a:schemeClr val="dk1"/>
              </a:solidFill>
              <a:latin typeface="DM Sans"/>
              <a:ea typeface="DM Sans"/>
              <a:cs typeface="DM Sans"/>
              <a:sym typeface="DM Sans"/>
            </a:endParaRPr>
          </a:p>
          <a:p>
            <a:pPr marL="457200" lvl="0" indent="0" algn="l" rtl="0">
              <a:lnSpc>
                <a:spcPct val="100000"/>
              </a:lnSpc>
              <a:spcBef>
                <a:spcPts val="8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Evita dispositivos y aplicaciones que puedan </a:t>
            </a:r>
            <a:r>
              <a:rPr lang="es" sz="1350" b="1">
                <a:solidFill>
                  <a:schemeClr val="dk1"/>
                </a:solidFill>
                <a:latin typeface="DM Sans"/>
                <a:ea typeface="DM Sans"/>
                <a:cs typeface="DM Sans"/>
                <a:sym typeface="DM Sans"/>
              </a:rPr>
              <a:t>robar tu atención</a:t>
            </a:r>
            <a:endParaRPr sz="1350">
              <a:solidFill>
                <a:schemeClr val="dk1"/>
              </a:solidFill>
              <a:latin typeface="DM Sans"/>
              <a:ea typeface="DM Sans"/>
              <a:cs typeface="DM Sans"/>
              <a:sym typeface="DM Sans"/>
            </a:endParaRPr>
          </a:p>
          <a:p>
            <a:pPr marL="457200" lvl="0" indent="0" algn="l" rtl="0">
              <a:lnSpc>
                <a:spcPct val="100000"/>
              </a:lnSpc>
              <a:spcBef>
                <a:spcPts val="8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Mantén la </a:t>
            </a:r>
            <a:r>
              <a:rPr lang="es" sz="1350" b="1">
                <a:solidFill>
                  <a:schemeClr val="dk1"/>
                </a:solidFill>
                <a:latin typeface="DM Sans"/>
                <a:ea typeface="DM Sans"/>
                <a:cs typeface="DM Sans"/>
                <a:sym typeface="DM Sans"/>
              </a:rPr>
              <a:t>mente abierta y flexible</a:t>
            </a:r>
            <a:r>
              <a:rPr lang="es" sz="1350">
                <a:solidFill>
                  <a:schemeClr val="dk1"/>
                </a:solidFill>
                <a:latin typeface="DM Sans"/>
                <a:ea typeface="DM Sans"/>
                <a:cs typeface="DM Sans"/>
                <a:sym typeface="DM Sans"/>
              </a:rPr>
              <a:t>, los prejuicios y paradigmas no están invitados</a:t>
            </a:r>
            <a:endParaRPr sz="1350">
              <a:solidFill>
                <a:schemeClr val="dk1"/>
              </a:solidFill>
              <a:latin typeface="DM Sans"/>
              <a:ea typeface="DM Sans"/>
              <a:cs typeface="DM Sans"/>
              <a:sym typeface="DM Sans"/>
            </a:endParaRPr>
          </a:p>
        </p:txBody>
      </p:sp>
      <p:pic>
        <p:nvPicPr>
          <p:cNvPr id="389" name="Google Shape;389;p11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0" name="Google Shape;390;p118"/>
          <p:cNvSpPr txBox="1"/>
          <p:nvPr/>
        </p:nvSpPr>
        <p:spPr>
          <a:xfrm>
            <a:off x="549525" y="655050"/>
            <a:ext cx="47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94"/>
        <p:cNvGrpSpPr/>
        <p:nvPr/>
      </p:nvGrpSpPr>
      <p:grpSpPr>
        <a:xfrm>
          <a:off x="0" y="0"/>
          <a:ext cx="0" cy="0"/>
          <a:chOff x="0" y="0"/>
          <a:chExt cx="0" cy="0"/>
        </a:xfrm>
      </p:grpSpPr>
      <p:sp>
        <p:nvSpPr>
          <p:cNvPr id="395" name="Google Shape;395;p119"/>
          <p:cNvSpPr/>
          <p:nvPr/>
        </p:nvSpPr>
        <p:spPr>
          <a:xfrm>
            <a:off x="588525" y="873325"/>
            <a:ext cx="29268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9"/>
          <p:cNvSpPr txBox="1"/>
          <p:nvPr/>
        </p:nvSpPr>
        <p:spPr>
          <a:xfrm>
            <a:off x="501450" y="108175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Herramientas</a:t>
            </a:r>
            <a:endParaRPr sz="4000" b="1">
              <a:solidFill>
                <a:schemeClr val="dk1"/>
              </a:solidFill>
              <a:latin typeface="DM Sans"/>
              <a:ea typeface="DM Sans"/>
              <a:cs typeface="DM Sans"/>
              <a:sym typeface="DM Sans"/>
            </a:endParaRPr>
          </a:p>
        </p:txBody>
      </p:sp>
      <p:sp>
        <p:nvSpPr>
          <p:cNvPr id="397" name="Google Shape;397;p119"/>
          <p:cNvSpPr txBox="1"/>
          <p:nvPr/>
        </p:nvSpPr>
        <p:spPr>
          <a:xfrm>
            <a:off x="473350" y="1908175"/>
            <a:ext cx="3834600" cy="18444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Mantén a tu alcance </a:t>
            </a:r>
            <a:r>
              <a:rPr lang="es" sz="1350" b="1">
                <a:solidFill>
                  <a:schemeClr val="dk1"/>
                </a:solidFill>
                <a:latin typeface="DM Sans"/>
                <a:ea typeface="DM Sans"/>
                <a:cs typeface="DM Sans"/>
                <a:sym typeface="DM Sans"/>
              </a:rPr>
              <a:t>agua, mate o café</a:t>
            </a:r>
            <a:endParaRPr sz="1350">
              <a:solidFill>
                <a:schemeClr val="dk1"/>
              </a:solidFill>
              <a:latin typeface="DM Sans"/>
              <a:ea typeface="DM Sans"/>
              <a:cs typeface="DM Sans"/>
              <a:sym typeface="DM Sans"/>
            </a:endParaRPr>
          </a:p>
          <a:p>
            <a:pPr marL="457200" lvl="0" indent="0" algn="l" rtl="0">
              <a:lnSpc>
                <a:spcPct val="100000"/>
              </a:lnSpc>
              <a:spcBef>
                <a:spcPts val="8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Si lo necesitas, ten a mano lápiz y papel para que no se escapen las ideas. Pero recuerda que </a:t>
            </a:r>
            <a:r>
              <a:rPr lang="es" sz="1350" b="1">
                <a:solidFill>
                  <a:schemeClr val="dk1"/>
                </a:solidFill>
                <a:latin typeface="DM Sans"/>
                <a:ea typeface="DM Sans"/>
                <a:cs typeface="DM Sans"/>
                <a:sym typeface="DM Sans"/>
              </a:rPr>
              <a:t>en Google Drive tienes archivos que te ayudarán a repasar, incluidas las presentaciones.</a:t>
            </a:r>
            <a:endParaRPr sz="1350" b="1">
              <a:latin typeface="DM Sans"/>
              <a:ea typeface="DM Sans"/>
              <a:cs typeface="DM Sans"/>
              <a:sym typeface="DM Sans"/>
            </a:endParaRPr>
          </a:p>
        </p:txBody>
      </p:sp>
      <p:sp>
        <p:nvSpPr>
          <p:cNvPr id="398" name="Google Shape;398;p119"/>
          <p:cNvSpPr txBox="1"/>
          <p:nvPr/>
        </p:nvSpPr>
        <p:spPr>
          <a:xfrm>
            <a:off x="4527575" y="1908175"/>
            <a:ext cx="3894600" cy="20523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Conéctate desde algún equipo (laptop, tablet) que te permita </a:t>
            </a:r>
            <a:r>
              <a:rPr lang="es" sz="1350" b="1">
                <a:solidFill>
                  <a:schemeClr val="dk1"/>
                </a:solidFill>
                <a:latin typeface="DM Sans"/>
                <a:ea typeface="DM Sans"/>
                <a:cs typeface="DM Sans"/>
                <a:sym typeface="DM Sans"/>
              </a:rPr>
              <a:t>realizar las actividades</a:t>
            </a:r>
            <a:r>
              <a:rPr lang="es" sz="1350">
                <a:solidFill>
                  <a:schemeClr val="dk1"/>
                </a:solidFill>
                <a:latin typeface="DM Sans"/>
                <a:ea typeface="DM Sans"/>
                <a:cs typeface="DM Sans"/>
                <a:sym typeface="DM Sans"/>
              </a:rPr>
              <a:t> sin complicaciones.</a:t>
            </a:r>
            <a:endParaRPr sz="1350">
              <a:solidFill>
                <a:schemeClr val="dk1"/>
              </a:solidFill>
              <a:latin typeface="DM Sans"/>
              <a:ea typeface="DM Sans"/>
              <a:cs typeface="DM Sans"/>
              <a:sym typeface="DM Sans"/>
            </a:endParaRPr>
          </a:p>
          <a:p>
            <a:pPr marL="457200" lvl="0" indent="0" algn="l" rtl="0">
              <a:lnSpc>
                <a:spcPct val="100000"/>
              </a:lnSpc>
              <a:spcBef>
                <a:spcPts val="8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Todas las clases quedarán grabadas y serán compartidas tanto en la </a:t>
            </a:r>
            <a:r>
              <a:rPr lang="es" sz="1350" b="1">
                <a:solidFill>
                  <a:schemeClr val="dk1"/>
                </a:solidFill>
                <a:latin typeface="DM Sans"/>
                <a:ea typeface="DM Sans"/>
                <a:cs typeface="DM Sans"/>
                <a:sym typeface="DM Sans"/>
              </a:rPr>
              <a:t>plataforma de Coderhouse como por Google Drive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399" name="Google Shape;399;p119"/>
          <p:cNvSpPr txBox="1"/>
          <p:nvPr/>
        </p:nvSpPr>
        <p:spPr>
          <a:xfrm>
            <a:off x="549525" y="655050"/>
            <a:ext cx="47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03"/>
        <p:cNvGrpSpPr/>
        <p:nvPr/>
      </p:nvGrpSpPr>
      <p:grpSpPr>
        <a:xfrm>
          <a:off x="0" y="0"/>
          <a:ext cx="0" cy="0"/>
          <a:chOff x="0" y="0"/>
          <a:chExt cx="0" cy="0"/>
        </a:xfrm>
      </p:grpSpPr>
      <p:pic>
        <p:nvPicPr>
          <p:cNvPr id="404" name="Google Shape;404;p120"/>
          <p:cNvPicPr preferRelativeResize="0"/>
          <p:nvPr/>
        </p:nvPicPr>
        <p:blipFill rotWithShape="1">
          <a:blip r:embed="rId3">
            <a:alphaModFix/>
          </a:blip>
          <a:srcRect r="3567"/>
          <a:stretch/>
        </p:blipFill>
        <p:spPr>
          <a:xfrm>
            <a:off x="0" y="0"/>
            <a:ext cx="3305924" cy="5143501"/>
          </a:xfrm>
          <a:prstGeom prst="rect">
            <a:avLst/>
          </a:prstGeom>
          <a:noFill/>
          <a:ln>
            <a:noFill/>
          </a:ln>
        </p:spPr>
      </p:pic>
      <p:sp>
        <p:nvSpPr>
          <p:cNvPr id="405" name="Google Shape;405;p120"/>
          <p:cNvSpPr/>
          <p:nvPr/>
        </p:nvSpPr>
        <p:spPr>
          <a:xfrm>
            <a:off x="3694625" y="873325"/>
            <a:ext cx="29268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20"/>
          <p:cNvSpPr txBox="1"/>
          <p:nvPr/>
        </p:nvSpPr>
        <p:spPr>
          <a:xfrm>
            <a:off x="3655625" y="655050"/>
            <a:ext cx="47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407" name="Google Shape;407;p120"/>
          <p:cNvSpPr txBox="1"/>
          <p:nvPr/>
        </p:nvSpPr>
        <p:spPr>
          <a:xfrm>
            <a:off x="3649500" y="1104863"/>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Equipo</a:t>
            </a:r>
            <a:endParaRPr sz="4000" b="1">
              <a:solidFill>
                <a:schemeClr val="dk1"/>
              </a:solidFill>
              <a:latin typeface="DM Sans"/>
              <a:ea typeface="DM Sans"/>
              <a:cs typeface="DM Sans"/>
              <a:sym typeface="DM Sans"/>
            </a:endParaRPr>
          </a:p>
        </p:txBody>
      </p:sp>
      <p:sp>
        <p:nvSpPr>
          <p:cNvPr id="408" name="Google Shape;408;p120"/>
          <p:cNvSpPr txBox="1"/>
          <p:nvPr/>
        </p:nvSpPr>
        <p:spPr>
          <a:xfrm>
            <a:off x="3694625" y="1900775"/>
            <a:ext cx="4778400" cy="26706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chemeClr val="dk2"/>
              </a:buClr>
              <a:buSzPts val="1350"/>
              <a:buFont typeface="Helvetica Neue"/>
              <a:buChar char="✓"/>
            </a:pPr>
            <a:r>
              <a:rPr lang="es" sz="1350" b="1">
                <a:solidFill>
                  <a:schemeClr val="dk1"/>
                </a:solidFill>
                <a:latin typeface="DM Sans"/>
                <a:ea typeface="DM Sans"/>
                <a:cs typeface="DM Sans"/>
                <a:sym typeface="DM Sans"/>
              </a:rPr>
              <a:t>¡Participa de los After Class!</a:t>
            </a:r>
            <a:r>
              <a:rPr lang="es" sz="1350">
                <a:solidFill>
                  <a:schemeClr val="dk1"/>
                </a:solidFill>
                <a:latin typeface="DM Sans"/>
                <a:ea typeface="DM Sans"/>
                <a:cs typeface="DM Sans"/>
                <a:sym typeface="DM Sans"/>
              </a:rPr>
              <a:t> Son un gran espacio para atender dudas y mostrar avances.</a:t>
            </a:r>
            <a:endParaRPr sz="1350">
              <a:solidFill>
                <a:schemeClr val="dk1"/>
              </a:solidFill>
              <a:latin typeface="DM Sans"/>
              <a:ea typeface="DM Sans"/>
              <a:cs typeface="DM Sans"/>
              <a:sym typeface="DM Sans"/>
            </a:endParaRPr>
          </a:p>
          <a:p>
            <a:pPr marL="457200" lvl="0" indent="0" algn="l" rtl="0">
              <a:lnSpc>
                <a:spcPct val="100000"/>
              </a:lnSpc>
              <a:spcBef>
                <a:spcPts val="8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Intercambia ideas por </a:t>
            </a:r>
            <a:r>
              <a:rPr lang="es" sz="1350" b="1">
                <a:solidFill>
                  <a:schemeClr val="dk1"/>
                </a:solidFill>
                <a:latin typeface="DM Sans"/>
                <a:ea typeface="DM Sans"/>
                <a:cs typeface="DM Sans"/>
                <a:sym typeface="DM Sans"/>
              </a:rPr>
              <a:t>el chat de la plataforma</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457200" lvl="0" indent="0" algn="l" rtl="0">
              <a:lnSpc>
                <a:spcPct val="100000"/>
              </a:lnSpc>
              <a:spcBef>
                <a:spcPts val="8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Siempre </a:t>
            </a:r>
            <a:r>
              <a:rPr lang="es" sz="1350" b="1">
                <a:solidFill>
                  <a:schemeClr val="dk1"/>
                </a:solidFill>
                <a:latin typeface="DM Sans"/>
                <a:ea typeface="DM Sans"/>
                <a:cs typeface="DM Sans"/>
                <a:sym typeface="DM Sans"/>
              </a:rPr>
              <a:t>interactúa respetuosamente</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457200" lvl="0" indent="0" algn="l" rtl="0">
              <a:lnSpc>
                <a:spcPct val="100000"/>
              </a:lnSpc>
              <a:spcBef>
                <a:spcPts val="8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No te olvides de</a:t>
            </a:r>
            <a:r>
              <a:rPr lang="es" sz="1350" b="1">
                <a:solidFill>
                  <a:schemeClr val="dk1"/>
                </a:solidFill>
                <a:latin typeface="DM Sans"/>
                <a:ea typeface="DM Sans"/>
                <a:cs typeface="DM Sans"/>
                <a:sym typeface="DM Sans"/>
              </a:rPr>
              <a:t> valorar tu experiencia</a:t>
            </a:r>
            <a:r>
              <a:rPr lang="es" sz="1350">
                <a:solidFill>
                  <a:schemeClr val="dk1"/>
                </a:solidFill>
                <a:latin typeface="DM Sans"/>
                <a:ea typeface="DM Sans"/>
                <a:cs typeface="DM Sans"/>
                <a:sym typeface="DM Sans"/>
              </a:rPr>
              <a:t> educativa y de contarnos cómo te va.</a:t>
            </a:r>
            <a:endParaRPr sz="135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12"/>
        <p:cNvGrpSpPr/>
        <p:nvPr/>
      </p:nvGrpSpPr>
      <p:grpSpPr>
        <a:xfrm>
          <a:off x="0" y="0"/>
          <a:ext cx="0" cy="0"/>
          <a:chOff x="0" y="0"/>
          <a:chExt cx="0" cy="0"/>
        </a:xfrm>
      </p:grpSpPr>
      <p:sp>
        <p:nvSpPr>
          <p:cNvPr id="413" name="Google Shape;413;p121"/>
          <p:cNvSpPr txBox="1"/>
          <p:nvPr/>
        </p:nvSpPr>
        <p:spPr>
          <a:xfrm>
            <a:off x="1461300" y="1953000"/>
            <a:ext cx="6221400" cy="1237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Interacciones</a:t>
            </a: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en clase</a:t>
            </a:r>
            <a:endParaRPr sz="3800" b="1">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12"/>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2"/>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345" name="Google Shape;345;p112"/>
          <p:cNvSpPr txBox="1"/>
          <p:nvPr/>
        </p:nvSpPr>
        <p:spPr>
          <a:xfrm>
            <a:off x="3655975" y="2541075"/>
            <a:ext cx="24072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346" name="Google Shape;346;p112"/>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122"/>
          <p:cNvSpPr/>
          <p:nvPr/>
        </p:nvSpPr>
        <p:spPr>
          <a:xfrm>
            <a:off x="588525" y="701375"/>
            <a:ext cx="2675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22"/>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420" name="Google Shape;420;p122"/>
          <p:cNvSpPr/>
          <p:nvPr/>
        </p:nvSpPr>
        <p:spPr>
          <a:xfrm>
            <a:off x="588525" y="3523175"/>
            <a:ext cx="2625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22"/>
          <p:cNvSpPr txBox="1"/>
          <p:nvPr/>
        </p:nvSpPr>
        <p:spPr>
          <a:xfrm>
            <a:off x="549525" y="3290075"/>
            <a:ext cx="38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b="1">
                <a:solidFill>
                  <a:schemeClr val="dk1"/>
                </a:solidFill>
                <a:latin typeface="DM Sans"/>
                <a:ea typeface="DM Sans"/>
                <a:cs typeface="DM Sans"/>
                <a:sym typeface="DM Sans"/>
              </a:rPr>
              <a:t>1.</a:t>
            </a:r>
            <a:endParaRPr b="1">
              <a:latin typeface="DM Sans"/>
              <a:ea typeface="DM Sans"/>
              <a:cs typeface="DM Sans"/>
              <a:sym typeface="DM Sans"/>
            </a:endParaRPr>
          </a:p>
        </p:txBody>
      </p:sp>
      <p:sp>
        <p:nvSpPr>
          <p:cNvPr id="422" name="Google Shape;422;p122"/>
          <p:cNvSpPr txBox="1"/>
          <p:nvPr/>
        </p:nvSpPr>
        <p:spPr>
          <a:xfrm>
            <a:off x="473350" y="929975"/>
            <a:ext cx="48063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Mientras el profesor explica</a:t>
            </a:r>
            <a:endParaRPr sz="4000" b="1">
              <a:solidFill>
                <a:schemeClr val="dk1"/>
              </a:solidFill>
              <a:latin typeface="DM Sans"/>
              <a:ea typeface="DM Sans"/>
              <a:cs typeface="DM Sans"/>
              <a:sym typeface="DM Sans"/>
            </a:endParaRPr>
          </a:p>
        </p:txBody>
      </p:sp>
      <p:sp>
        <p:nvSpPr>
          <p:cNvPr id="423" name="Google Shape;423;p122"/>
          <p:cNvSpPr txBox="1"/>
          <p:nvPr/>
        </p:nvSpPr>
        <p:spPr>
          <a:xfrm>
            <a:off x="473350" y="2330675"/>
            <a:ext cx="4806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mantener una comunicación clara y fluida a lo largo de la clase, te proponemos mantener 2 reglas:</a:t>
            </a:r>
            <a:endParaRPr sz="1350">
              <a:latin typeface="DM Sans"/>
              <a:ea typeface="DM Sans"/>
              <a:cs typeface="DM Sans"/>
              <a:sym typeface="DM Sans"/>
            </a:endParaRPr>
          </a:p>
        </p:txBody>
      </p:sp>
      <p:cxnSp>
        <p:nvCxnSpPr>
          <p:cNvPr id="424" name="Google Shape;424;p122"/>
          <p:cNvCxnSpPr>
            <a:endCxn id="425" idx="2"/>
          </p:cNvCxnSpPr>
          <p:nvPr/>
        </p:nvCxnSpPr>
        <p:spPr>
          <a:xfrm rot="10800000">
            <a:off x="3106125" y="4098275"/>
            <a:ext cx="2229900" cy="175200"/>
          </a:xfrm>
          <a:prstGeom prst="bentConnector2">
            <a:avLst/>
          </a:prstGeom>
          <a:noFill/>
          <a:ln w="9525" cap="flat" cmpd="sng">
            <a:solidFill>
              <a:schemeClr val="dk2"/>
            </a:solidFill>
            <a:prstDash val="solid"/>
            <a:round/>
            <a:headEnd type="oval" w="med" len="med"/>
            <a:tailEnd type="none" w="med" len="med"/>
          </a:ln>
        </p:spPr>
      </p:cxnSp>
      <p:sp>
        <p:nvSpPr>
          <p:cNvPr id="425" name="Google Shape;425;p122"/>
          <p:cNvSpPr txBox="1"/>
          <p:nvPr/>
        </p:nvSpPr>
        <p:spPr>
          <a:xfrm>
            <a:off x="932625" y="3290075"/>
            <a:ext cx="4347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Si tienes dudas durante la explicación, debes consultarle directamente por privado a tu tutor por el chat de Zoom.</a:t>
            </a:r>
            <a:endParaRPr sz="1350">
              <a:latin typeface="DM Sans"/>
              <a:ea typeface="DM Sans"/>
              <a:cs typeface="DM Sans"/>
              <a:sym typeface="DM Sans"/>
            </a:endParaRPr>
          </a:p>
        </p:txBody>
      </p:sp>
      <p:pic>
        <p:nvPicPr>
          <p:cNvPr id="426" name="Google Shape;426;p122" title="captura de pantalla de chat ficticio de zoom donde se destaca la opción de cambiar a quién dirijo el mensaje (todos o hacia alguien en privado)"/>
          <p:cNvPicPr preferRelativeResize="0"/>
          <p:nvPr/>
        </p:nvPicPr>
        <p:blipFill>
          <a:blip r:embed="rId3">
            <a:alphaModFix/>
          </a:blip>
          <a:stretch>
            <a:fillRect/>
          </a:stretch>
        </p:blipFill>
        <p:spPr>
          <a:xfrm>
            <a:off x="5538196" y="689850"/>
            <a:ext cx="3228478" cy="3712749"/>
          </a:xfrm>
          <a:prstGeom prst="rect">
            <a:avLst/>
          </a:prstGeom>
          <a:noFill/>
          <a:ln>
            <a:noFill/>
          </a:ln>
        </p:spPr>
      </p:pic>
      <p:sp>
        <p:nvSpPr>
          <p:cNvPr id="427" name="Google Shape;427;p122"/>
          <p:cNvSpPr/>
          <p:nvPr/>
        </p:nvSpPr>
        <p:spPr>
          <a:xfrm>
            <a:off x="5732025" y="3560750"/>
            <a:ext cx="1459200" cy="333300"/>
          </a:xfrm>
          <a:prstGeom prst="roundRect">
            <a:avLst>
              <a:gd name="adj" fmla="val 16667"/>
            </a:avLst>
          </a:prstGeom>
          <a:noFill/>
          <a:ln w="38100"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pic>
        <p:nvPicPr>
          <p:cNvPr id="432" name="Google Shape;432;p123" title="captura de pantalla de chat ficticio de zoom donde se destaca la opción de cambiar a quién dirijo el mensaje (todos o hacia alguien en privado)"/>
          <p:cNvPicPr preferRelativeResize="0"/>
          <p:nvPr/>
        </p:nvPicPr>
        <p:blipFill>
          <a:blip r:embed="rId3">
            <a:alphaModFix/>
          </a:blip>
          <a:stretch>
            <a:fillRect/>
          </a:stretch>
        </p:blipFill>
        <p:spPr>
          <a:xfrm>
            <a:off x="5538197" y="689850"/>
            <a:ext cx="3228478" cy="3712743"/>
          </a:xfrm>
          <a:prstGeom prst="rect">
            <a:avLst/>
          </a:prstGeom>
          <a:noFill/>
          <a:ln>
            <a:noFill/>
          </a:ln>
        </p:spPr>
      </p:pic>
      <p:sp>
        <p:nvSpPr>
          <p:cNvPr id="433" name="Google Shape;433;p123"/>
          <p:cNvSpPr/>
          <p:nvPr/>
        </p:nvSpPr>
        <p:spPr>
          <a:xfrm>
            <a:off x="588525" y="2563775"/>
            <a:ext cx="2625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23"/>
          <p:cNvSpPr txBox="1"/>
          <p:nvPr/>
        </p:nvSpPr>
        <p:spPr>
          <a:xfrm>
            <a:off x="549525" y="2330675"/>
            <a:ext cx="38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b="1">
                <a:solidFill>
                  <a:schemeClr val="dk1"/>
                </a:solidFill>
                <a:latin typeface="DM Sans"/>
                <a:ea typeface="DM Sans"/>
                <a:cs typeface="DM Sans"/>
                <a:sym typeface="DM Sans"/>
              </a:rPr>
              <a:t>2.</a:t>
            </a:r>
            <a:endParaRPr b="1">
              <a:latin typeface="DM Sans"/>
              <a:ea typeface="DM Sans"/>
              <a:cs typeface="DM Sans"/>
              <a:sym typeface="DM Sans"/>
            </a:endParaRPr>
          </a:p>
        </p:txBody>
      </p:sp>
      <p:sp>
        <p:nvSpPr>
          <p:cNvPr id="435" name="Google Shape;435;p123"/>
          <p:cNvSpPr/>
          <p:nvPr/>
        </p:nvSpPr>
        <p:spPr>
          <a:xfrm>
            <a:off x="588525" y="701375"/>
            <a:ext cx="2675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23"/>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437" name="Google Shape;437;p123"/>
          <p:cNvSpPr txBox="1"/>
          <p:nvPr/>
        </p:nvSpPr>
        <p:spPr>
          <a:xfrm>
            <a:off x="932625" y="2330675"/>
            <a:ext cx="43470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Entre contenido y contenido, se abrirán breves espacios de consulta. Allí puedes escribir en el chat tu pregunta. </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r>
              <a:rPr lang="es" sz="1350" b="1">
                <a:solidFill>
                  <a:schemeClr val="dk1"/>
                </a:solidFill>
                <a:latin typeface="DM Sans"/>
                <a:ea typeface="DM Sans"/>
                <a:cs typeface="DM Sans"/>
                <a:sym typeface="DM Sans"/>
              </a:rPr>
              <a:t>¡Tu duda puede ayudar a otras personas!</a:t>
            </a:r>
            <a:endParaRPr sz="1350" b="1">
              <a:solidFill>
                <a:schemeClr val="dk1"/>
              </a:solidFill>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No olvides seleccionar “todos” para que todos puedan leerte (y no solo tu tutor). </a:t>
            </a:r>
            <a:endParaRPr sz="1350">
              <a:latin typeface="DM Sans"/>
              <a:ea typeface="DM Sans"/>
              <a:cs typeface="DM Sans"/>
              <a:sym typeface="DM Sans"/>
            </a:endParaRPr>
          </a:p>
        </p:txBody>
      </p:sp>
      <p:sp>
        <p:nvSpPr>
          <p:cNvPr id="438" name="Google Shape;438;p123"/>
          <p:cNvSpPr txBox="1"/>
          <p:nvPr/>
        </p:nvSpPr>
        <p:spPr>
          <a:xfrm>
            <a:off x="473350" y="929975"/>
            <a:ext cx="473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Espacios para consultas</a:t>
            </a:r>
            <a:endParaRPr sz="4000" b="1">
              <a:solidFill>
                <a:schemeClr val="dk1"/>
              </a:solidFill>
              <a:latin typeface="DM Sans"/>
              <a:ea typeface="DM Sans"/>
              <a:cs typeface="DM Sans"/>
              <a:sym typeface="DM Sans"/>
            </a:endParaRPr>
          </a:p>
        </p:txBody>
      </p:sp>
      <p:sp>
        <p:nvSpPr>
          <p:cNvPr id="439" name="Google Shape;439;p123"/>
          <p:cNvSpPr/>
          <p:nvPr/>
        </p:nvSpPr>
        <p:spPr>
          <a:xfrm>
            <a:off x="5732025" y="3560750"/>
            <a:ext cx="1459200" cy="333300"/>
          </a:xfrm>
          <a:prstGeom prst="roundRect">
            <a:avLst>
              <a:gd name="adj" fmla="val 16667"/>
            </a:avLst>
          </a:prstGeom>
          <a:noFill/>
          <a:ln w="38100"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 name="Google Shape;440;p123"/>
          <p:cNvCxnSpPr/>
          <p:nvPr/>
        </p:nvCxnSpPr>
        <p:spPr>
          <a:xfrm rot="10800000">
            <a:off x="3106125" y="4098275"/>
            <a:ext cx="2229900" cy="175200"/>
          </a:xfrm>
          <a:prstGeom prst="bentConnector2">
            <a:avLst/>
          </a:prstGeom>
          <a:noFill/>
          <a:ln w="9525" cap="flat" cmpd="sng">
            <a:solidFill>
              <a:schemeClr val="dk2"/>
            </a:solidFill>
            <a:prstDash val="solid"/>
            <a:round/>
            <a:headEnd type="oval"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44"/>
        <p:cNvGrpSpPr/>
        <p:nvPr/>
      </p:nvGrpSpPr>
      <p:grpSpPr>
        <a:xfrm>
          <a:off x="0" y="0"/>
          <a:ext cx="0" cy="0"/>
          <a:chOff x="0" y="0"/>
          <a:chExt cx="0" cy="0"/>
        </a:xfrm>
      </p:grpSpPr>
      <p:sp>
        <p:nvSpPr>
          <p:cNvPr id="445" name="Google Shape;445;p124"/>
          <p:cNvSpPr/>
          <p:nvPr/>
        </p:nvSpPr>
        <p:spPr>
          <a:xfrm>
            <a:off x="588525" y="701375"/>
            <a:ext cx="26751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24"/>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447" name="Google Shape;447;p124"/>
          <p:cNvSpPr txBox="1"/>
          <p:nvPr/>
        </p:nvSpPr>
        <p:spPr>
          <a:xfrm>
            <a:off x="473350" y="929975"/>
            <a:ext cx="81876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Funcionalidades</a:t>
            </a:r>
            <a:endParaRPr sz="4000" b="1">
              <a:solidFill>
                <a:schemeClr val="dk1"/>
              </a:solidFill>
              <a:latin typeface="DM Sans"/>
              <a:ea typeface="DM Sans"/>
              <a:cs typeface="DM Sans"/>
              <a:sym typeface="DM Sans"/>
            </a:endParaRPr>
          </a:p>
        </p:txBody>
      </p:sp>
      <p:sp>
        <p:nvSpPr>
          <p:cNvPr id="448" name="Google Shape;448;p124"/>
          <p:cNvSpPr txBox="1"/>
          <p:nvPr/>
        </p:nvSpPr>
        <p:spPr>
          <a:xfrm>
            <a:off x="473350" y="1776575"/>
            <a:ext cx="40986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800"/>
              </a:spcAft>
              <a:buNone/>
            </a:pPr>
            <a:r>
              <a:rPr lang="es" sz="1350">
                <a:solidFill>
                  <a:schemeClr val="dk1"/>
                </a:solidFill>
                <a:latin typeface="DM Sans"/>
                <a:ea typeface="DM Sans"/>
                <a:cs typeface="DM Sans"/>
                <a:sym typeface="DM Sans"/>
              </a:rPr>
              <a:t>Para </a:t>
            </a:r>
            <a:r>
              <a:rPr lang="es" sz="1350" b="1">
                <a:solidFill>
                  <a:schemeClr val="dk1"/>
                </a:solidFill>
                <a:latin typeface="DM Sans"/>
                <a:ea typeface="DM Sans"/>
                <a:cs typeface="DM Sans"/>
                <a:sym typeface="DM Sans"/>
              </a:rPr>
              <a:t>evitar saturar el chat de mensajes, </a:t>
            </a:r>
            <a:r>
              <a:rPr lang="es" sz="1350">
                <a:solidFill>
                  <a:schemeClr val="dk1"/>
                </a:solidFill>
                <a:latin typeface="DM Sans"/>
                <a:ea typeface="DM Sans"/>
                <a:cs typeface="DM Sans"/>
                <a:sym typeface="DM Sans"/>
              </a:rPr>
              <a:t>utiliza los signos que figuran en el apartado </a:t>
            </a:r>
            <a:r>
              <a:rPr lang="es" sz="1350" b="1">
                <a:solidFill>
                  <a:schemeClr val="dk1"/>
                </a:solidFill>
                <a:latin typeface="DM Sans"/>
                <a:ea typeface="DM Sans"/>
                <a:cs typeface="DM Sans"/>
                <a:sym typeface="DM Sans"/>
              </a:rPr>
              <a:t>Participantes</a:t>
            </a:r>
            <a:r>
              <a:rPr lang="es" sz="1350">
                <a:solidFill>
                  <a:schemeClr val="dk1"/>
                </a:solidFill>
                <a:latin typeface="DM Sans"/>
                <a:ea typeface="DM Sans"/>
                <a:cs typeface="DM Sans"/>
                <a:sym typeface="DM Sans"/>
              </a:rPr>
              <a:t>, dentro de Zoom.</a:t>
            </a:r>
            <a:r>
              <a:rPr lang="es" sz="1350">
                <a:solidFill>
                  <a:srgbClr val="666666"/>
                </a:solidFill>
                <a:latin typeface="DM Sans"/>
                <a:ea typeface="DM Sans"/>
                <a:cs typeface="DM Sans"/>
                <a:sym typeface="DM Sans"/>
              </a:rPr>
              <a:t>**</a:t>
            </a:r>
            <a:endParaRPr sz="1350">
              <a:latin typeface="DM Sans"/>
              <a:ea typeface="DM Sans"/>
              <a:cs typeface="DM Sans"/>
              <a:sym typeface="DM Sans"/>
            </a:endParaRPr>
          </a:p>
        </p:txBody>
      </p:sp>
      <p:sp>
        <p:nvSpPr>
          <p:cNvPr id="449" name="Google Shape;449;p124"/>
          <p:cNvSpPr txBox="1"/>
          <p:nvPr/>
        </p:nvSpPr>
        <p:spPr>
          <a:xfrm>
            <a:off x="4735750" y="1776575"/>
            <a:ext cx="39252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800"/>
              </a:spcAft>
              <a:buNone/>
            </a:pPr>
            <a:r>
              <a:rPr lang="es" sz="1350" b="1">
                <a:solidFill>
                  <a:schemeClr val="dk1"/>
                </a:solidFill>
                <a:latin typeface="DM Sans"/>
                <a:ea typeface="DM Sans"/>
                <a:cs typeface="DM Sans"/>
                <a:sym typeface="DM Sans"/>
              </a:rPr>
              <a:t>Por ejemplo:</a:t>
            </a:r>
            <a:r>
              <a:rPr lang="es" sz="1350">
                <a:solidFill>
                  <a:schemeClr val="dk1"/>
                </a:solidFill>
                <a:latin typeface="DM Sans"/>
                <a:ea typeface="DM Sans"/>
                <a:cs typeface="DM Sans"/>
                <a:sym typeface="DM Sans"/>
              </a:rPr>
              <a:t> si se pregunta si se escucha correctamente, debes seleccionar la opción “Sí” o “No”. </a:t>
            </a:r>
            <a:endParaRPr sz="1350">
              <a:latin typeface="DM Sans"/>
              <a:ea typeface="DM Sans"/>
              <a:cs typeface="DM Sans"/>
              <a:sym typeface="DM Sans"/>
            </a:endParaRPr>
          </a:p>
        </p:txBody>
      </p:sp>
      <p:pic>
        <p:nvPicPr>
          <p:cNvPr id="450" name="Google Shape;450;p124" descr="Aparece: la cantidad de participantes, la opción de chatear y de compartir pantalla" title="captura de pantalla de menú de zoom "/>
          <p:cNvPicPr preferRelativeResize="0"/>
          <p:nvPr/>
        </p:nvPicPr>
        <p:blipFill>
          <a:blip r:embed="rId3">
            <a:alphaModFix/>
          </a:blip>
          <a:stretch>
            <a:fillRect/>
          </a:stretch>
        </p:blipFill>
        <p:spPr>
          <a:xfrm>
            <a:off x="549525" y="2748075"/>
            <a:ext cx="3668949" cy="611500"/>
          </a:xfrm>
          <a:prstGeom prst="rect">
            <a:avLst/>
          </a:prstGeom>
          <a:noFill/>
          <a:ln>
            <a:noFill/>
          </a:ln>
        </p:spPr>
      </p:pic>
      <p:pic>
        <p:nvPicPr>
          <p:cNvPr id="451" name="Google Shape;451;p124" descr="Aparecen: emojis y opciones de votación" title="captura de pantalla de menú de zoom de reacciones"/>
          <p:cNvPicPr preferRelativeResize="0"/>
          <p:nvPr/>
        </p:nvPicPr>
        <p:blipFill>
          <a:blip r:embed="rId4">
            <a:alphaModFix/>
          </a:blip>
          <a:stretch>
            <a:fillRect/>
          </a:stretch>
        </p:blipFill>
        <p:spPr>
          <a:xfrm>
            <a:off x="4818698" y="2715563"/>
            <a:ext cx="2583750" cy="1534275"/>
          </a:xfrm>
          <a:prstGeom prst="rect">
            <a:avLst/>
          </a:prstGeom>
          <a:noFill/>
          <a:ln>
            <a:noFill/>
          </a:ln>
        </p:spPr>
      </p:pic>
      <p:sp>
        <p:nvSpPr>
          <p:cNvPr id="452" name="Google Shape;452;p124"/>
          <p:cNvSpPr txBox="1"/>
          <p:nvPr/>
        </p:nvSpPr>
        <p:spPr>
          <a:xfrm>
            <a:off x="473350" y="4633950"/>
            <a:ext cx="705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solidFill>
                  <a:srgbClr val="999999"/>
                </a:solidFill>
                <a:latin typeface="DM Sans"/>
                <a:ea typeface="DM Sans"/>
                <a:cs typeface="DM Sans"/>
                <a:sym typeface="DM Sans"/>
              </a:rPr>
              <a:t>**Para quitar el signo, presiona el mismo botón nuevamente o la opción “clear all”.</a:t>
            </a:r>
            <a:endParaRPr sz="1100" i="1" u="sng">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56"/>
        <p:cNvGrpSpPr/>
        <p:nvPr/>
      </p:nvGrpSpPr>
      <p:grpSpPr>
        <a:xfrm>
          <a:off x="0" y="0"/>
          <a:ext cx="0" cy="0"/>
          <a:chOff x="0" y="0"/>
          <a:chExt cx="0" cy="0"/>
        </a:xfrm>
      </p:grpSpPr>
      <p:sp>
        <p:nvSpPr>
          <p:cNvPr id="457" name="Google Shape;457;p125"/>
          <p:cNvSpPr txBox="1"/>
          <p:nvPr/>
        </p:nvSpPr>
        <p:spPr>
          <a:xfrm>
            <a:off x="1461300" y="2216250"/>
            <a:ext cx="6221400" cy="711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After Class</a:t>
            </a:r>
            <a:endParaRPr sz="3800" b="1">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61"/>
        <p:cNvGrpSpPr/>
        <p:nvPr/>
      </p:nvGrpSpPr>
      <p:grpSpPr>
        <a:xfrm>
          <a:off x="0" y="0"/>
          <a:ext cx="0" cy="0"/>
          <a:chOff x="0" y="0"/>
          <a:chExt cx="0" cy="0"/>
        </a:xfrm>
      </p:grpSpPr>
      <p:sp>
        <p:nvSpPr>
          <p:cNvPr id="462" name="Google Shape;462;p126"/>
          <p:cNvSpPr/>
          <p:nvPr/>
        </p:nvSpPr>
        <p:spPr>
          <a:xfrm>
            <a:off x="588525" y="686550"/>
            <a:ext cx="14268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26"/>
          <p:cNvSpPr txBox="1"/>
          <p:nvPr/>
        </p:nvSpPr>
        <p:spPr>
          <a:xfrm>
            <a:off x="549525" y="468275"/>
            <a:ext cx="47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AFTER CLASS</a:t>
            </a:r>
            <a:endParaRPr>
              <a:latin typeface="DM Sans"/>
              <a:ea typeface="DM Sans"/>
              <a:cs typeface="DM Sans"/>
              <a:sym typeface="DM Sans"/>
            </a:endParaRPr>
          </a:p>
        </p:txBody>
      </p:sp>
      <p:sp>
        <p:nvSpPr>
          <p:cNvPr id="464" name="Google Shape;464;p126"/>
          <p:cNvSpPr txBox="1"/>
          <p:nvPr/>
        </p:nvSpPr>
        <p:spPr>
          <a:xfrm>
            <a:off x="4681950" y="1820650"/>
            <a:ext cx="3894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Tu profesor/a está comprometido con tu educación, por lo tanto:</a:t>
            </a:r>
            <a:endParaRPr sz="1350">
              <a:latin typeface="DM Sans"/>
              <a:ea typeface="DM Sans"/>
              <a:cs typeface="DM Sans"/>
              <a:sym typeface="DM Sans"/>
            </a:endParaRPr>
          </a:p>
        </p:txBody>
      </p:sp>
      <p:sp>
        <p:nvSpPr>
          <p:cNvPr id="465" name="Google Shape;465;p126"/>
          <p:cNvSpPr txBox="1"/>
          <p:nvPr/>
        </p:nvSpPr>
        <p:spPr>
          <a:xfrm>
            <a:off x="501450" y="89497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son?</a:t>
            </a:r>
            <a:endParaRPr sz="4000" b="1">
              <a:solidFill>
                <a:schemeClr val="dk1"/>
              </a:solidFill>
              <a:latin typeface="DM Sans"/>
              <a:ea typeface="DM Sans"/>
              <a:cs typeface="DM Sans"/>
              <a:sym typeface="DM Sans"/>
            </a:endParaRPr>
          </a:p>
        </p:txBody>
      </p:sp>
      <p:sp>
        <p:nvSpPr>
          <p:cNvPr id="466" name="Google Shape;466;p126"/>
          <p:cNvSpPr txBox="1"/>
          <p:nvPr/>
        </p:nvSpPr>
        <p:spPr>
          <a:xfrm>
            <a:off x="4714950" y="2468500"/>
            <a:ext cx="3894600" cy="14913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Se responderán </a:t>
            </a:r>
            <a:r>
              <a:rPr lang="es" sz="1350" b="1">
                <a:solidFill>
                  <a:schemeClr val="dk1"/>
                </a:solidFill>
                <a:latin typeface="DM Sans"/>
                <a:ea typeface="DM Sans"/>
                <a:cs typeface="DM Sans"/>
                <a:sym typeface="DM Sans"/>
              </a:rPr>
              <a:t>dudas puntuales</a:t>
            </a:r>
            <a:r>
              <a:rPr lang="es" sz="1350">
                <a:solidFill>
                  <a:schemeClr val="dk1"/>
                </a:solidFill>
                <a:latin typeface="DM Sans"/>
                <a:ea typeface="DM Sans"/>
                <a:cs typeface="DM Sans"/>
                <a:sym typeface="DM Sans"/>
              </a:rPr>
              <a:t> que hayan quedado sobre los temas dados. ¡Ven preparado, queremos escucharte! </a:t>
            </a:r>
            <a:endParaRPr sz="1350">
              <a:solidFill>
                <a:schemeClr val="dk1"/>
              </a:solidFill>
              <a:latin typeface="DM Sans"/>
              <a:ea typeface="DM Sans"/>
              <a:cs typeface="DM Sans"/>
              <a:sym typeface="DM Sans"/>
            </a:endParaRPr>
          </a:p>
          <a:p>
            <a:pPr marL="457200" lvl="0" indent="0" algn="l" rtl="0">
              <a:lnSpc>
                <a:spcPct val="30000"/>
              </a:lnSpc>
              <a:spcBef>
                <a:spcPts val="8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2"/>
              </a:buClr>
              <a:buSzPts val="1350"/>
              <a:buFont typeface="Helvetica Neue"/>
              <a:buChar char="✓"/>
            </a:pPr>
            <a:r>
              <a:rPr lang="es" sz="1350">
                <a:solidFill>
                  <a:schemeClr val="dk1"/>
                </a:solidFill>
                <a:latin typeface="DM Sans"/>
                <a:ea typeface="DM Sans"/>
                <a:cs typeface="DM Sans"/>
                <a:sym typeface="DM Sans"/>
              </a:rPr>
              <a:t>Se verán temas de </a:t>
            </a:r>
            <a:r>
              <a:rPr lang="es" sz="1350" b="1">
                <a:solidFill>
                  <a:schemeClr val="dk1"/>
                </a:solidFill>
                <a:latin typeface="DM Sans"/>
                <a:ea typeface="DM Sans"/>
                <a:cs typeface="DM Sans"/>
                <a:sym typeface="DM Sans"/>
              </a:rPr>
              <a:t>conocimientos básicos</a:t>
            </a:r>
            <a:r>
              <a:rPr lang="es" sz="1350">
                <a:solidFill>
                  <a:schemeClr val="dk1"/>
                </a:solidFill>
                <a:latin typeface="DM Sans"/>
                <a:ea typeface="DM Sans"/>
                <a:cs typeface="DM Sans"/>
                <a:sym typeface="DM Sans"/>
              </a:rPr>
              <a:t> para la nivelación de saberes. </a:t>
            </a:r>
            <a:endParaRPr sz="1350">
              <a:solidFill>
                <a:schemeClr val="dk1"/>
              </a:solidFill>
              <a:latin typeface="DM Sans"/>
              <a:ea typeface="DM Sans"/>
              <a:cs typeface="DM Sans"/>
              <a:sym typeface="DM Sans"/>
            </a:endParaRPr>
          </a:p>
        </p:txBody>
      </p:sp>
      <p:sp>
        <p:nvSpPr>
          <p:cNvPr id="467" name="Google Shape;467;p126"/>
          <p:cNvSpPr txBox="1"/>
          <p:nvPr/>
        </p:nvSpPr>
        <p:spPr>
          <a:xfrm>
            <a:off x="473350" y="1820650"/>
            <a:ext cx="39606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Te acompañamos para resolver tus consultas sobre el contenido en estos espacios.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Si hay </a:t>
            </a:r>
            <a:r>
              <a:rPr lang="es" sz="1350" b="1">
                <a:latin typeface="DM Sans"/>
                <a:ea typeface="DM Sans"/>
                <a:cs typeface="DM Sans"/>
                <a:sym typeface="DM Sans"/>
              </a:rPr>
              <a:t>temas que no se entendieron o necesitan refuerzo, </a:t>
            </a:r>
            <a:r>
              <a:rPr lang="es" sz="1350">
                <a:latin typeface="DM Sans"/>
                <a:ea typeface="DM Sans"/>
                <a:cs typeface="DM Sans"/>
                <a:sym typeface="DM Sans"/>
              </a:rPr>
              <a:t>se trabajarán en una clase de 1 hs que opera como </a:t>
            </a:r>
            <a:r>
              <a:rPr lang="es" sz="1350" b="1">
                <a:solidFill>
                  <a:schemeClr val="dk1"/>
                </a:solidFill>
                <a:latin typeface="DM Sans"/>
                <a:ea typeface="DM Sans"/>
                <a:cs typeface="DM Sans"/>
                <a:sym typeface="DM Sans"/>
              </a:rPr>
              <a:t>espacio de consulta</a:t>
            </a:r>
            <a:r>
              <a:rPr lang="es"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No son obligatorias ni se toma asistencia, pero son el espacio uno a uno con tu  profesor/a</a:t>
            </a:r>
            <a:r>
              <a:rPr lang="es" sz="1350">
                <a:solidFill>
                  <a:srgbClr val="666666"/>
                </a:solidFill>
                <a:latin typeface="DM Sans"/>
                <a:ea typeface="DM Sans"/>
                <a:cs typeface="DM Sans"/>
                <a:sym typeface="DM Sans"/>
              </a:rPr>
              <a:t>**</a:t>
            </a:r>
            <a:r>
              <a:rPr lang="es" sz="1350">
                <a:latin typeface="DM Sans"/>
                <a:ea typeface="DM Sans"/>
                <a:cs typeface="DM Sans"/>
                <a:sym typeface="DM Sans"/>
              </a:rPr>
              <a:t> para responder dudas puntuales o reforzar conceptos.</a:t>
            </a:r>
            <a:endParaRPr sz="1350">
              <a:latin typeface="DM Sans"/>
              <a:ea typeface="DM Sans"/>
              <a:cs typeface="DM Sans"/>
              <a:sym typeface="DM Sans"/>
            </a:endParaRPr>
          </a:p>
        </p:txBody>
      </p:sp>
      <p:sp>
        <p:nvSpPr>
          <p:cNvPr id="468" name="Google Shape;468;p126"/>
          <p:cNvSpPr txBox="1"/>
          <p:nvPr/>
        </p:nvSpPr>
        <p:spPr>
          <a:xfrm>
            <a:off x="473350" y="4641350"/>
            <a:ext cx="7056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**Los/as tutores/as también serán protagonistas, liderando 5 veces este espacio en todo el curso.</a:t>
            </a:r>
            <a:endParaRPr sz="1200" i="1" u="sng">
              <a:solidFill>
                <a:srgbClr val="83AEFB"/>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72"/>
        <p:cNvGrpSpPr/>
        <p:nvPr/>
      </p:nvGrpSpPr>
      <p:grpSpPr>
        <a:xfrm>
          <a:off x="0" y="0"/>
          <a:ext cx="0" cy="0"/>
          <a:chOff x="0" y="0"/>
          <a:chExt cx="0" cy="0"/>
        </a:xfrm>
      </p:grpSpPr>
      <p:sp>
        <p:nvSpPr>
          <p:cNvPr id="473" name="Google Shape;473;p127"/>
          <p:cNvSpPr txBox="1"/>
          <p:nvPr/>
        </p:nvSpPr>
        <p:spPr>
          <a:xfrm>
            <a:off x="1461300" y="1953000"/>
            <a:ext cx="6221400" cy="1237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Desafíos</a:t>
            </a:r>
            <a:endParaRPr sz="38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 sz="3800" b="1">
                <a:solidFill>
                  <a:schemeClr val="dk1"/>
                </a:solidFill>
                <a:latin typeface="DM Sans"/>
                <a:ea typeface="DM Sans"/>
                <a:cs typeface="DM Sans"/>
                <a:sym typeface="DM Sans"/>
              </a:rPr>
              <a:t>y entregables</a:t>
            </a:r>
            <a:endParaRPr sz="3800" b="1">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grpSp>
        <p:nvGrpSpPr>
          <p:cNvPr id="478" name="Google Shape;478;p128"/>
          <p:cNvGrpSpPr/>
          <p:nvPr/>
        </p:nvGrpSpPr>
        <p:grpSpPr>
          <a:xfrm>
            <a:off x="603302" y="2102586"/>
            <a:ext cx="401518" cy="401518"/>
            <a:chOff x="974706" y="2467173"/>
            <a:chExt cx="738900" cy="738900"/>
          </a:xfrm>
        </p:grpSpPr>
        <p:sp>
          <p:nvSpPr>
            <p:cNvPr id="479" name="Google Shape;479;p128"/>
            <p:cNvSpPr/>
            <p:nvPr/>
          </p:nvSpPr>
          <p:spPr>
            <a:xfrm>
              <a:off x="974706" y="2467173"/>
              <a:ext cx="738900" cy="73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0" name="Google Shape;480;p12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81" name="Google Shape;481;p128"/>
          <p:cNvSpPr/>
          <p:nvPr/>
        </p:nvSpPr>
        <p:spPr>
          <a:xfrm>
            <a:off x="588525" y="686550"/>
            <a:ext cx="27087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28"/>
          <p:cNvSpPr txBox="1"/>
          <p:nvPr/>
        </p:nvSpPr>
        <p:spPr>
          <a:xfrm>
            <a:off x="588525" y="484650"/>
            <a:ext cx="47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DESAFÍOS Y ENTREGABLES</a:t>
            </a:r>
            <a:endParaRPr>
              <a:latin typeface="DM Sans"/>
              <a:ea typeface="DM Sans"/>
              <a:cs typeface="DM Sans"/>
              <a:sym typeface="DM Sans"/>
            </a:endParaRPr>
          </a:p>
        </p:txBody>
      </p:sp>
      <p:sp>
        <p:nvSpPr>
          <p:cNvPr id="483" name="Google Shape;483;p128"/>
          <p:cNvSpPr txBox="1"/>
          <p:nvPr/>
        </p:nvSpPr>
        <p:spPr>
          <a:xfrm>
            <a:off x="501450" y="894975"/>
            <a:ext cx="2795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son?</a:t>
            </a:r>
            <a:endParaRPr sz="4000" b="1">
              <a:solidFill>
                <a:schemeClr val="dk1"/>
              </a:solidFill>
              <a:latin typeface="DM Sans"/>
              <a:ea typeface="DM Sans"/>
              <a:cs typeface="DM Sans"/>
              <a:sym typeface="DM Sans"/>
            </a:endParaRPr>
          </a:p>
        </p:txBody>
      </p:sp>
      <p:sp>
        <p:nvSpPr>
          <p:cNvPr id="484" name="Google Shape;484;p128"/>
          <p:cNvSpPr txBox="1"/>
          <p:nvPr/>
        </p:nvSpPr>
        <p:spPr>
          <a:xfrm>
            <a:off x="501450" y="2584250"/>
            <a:ext cx="37776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Ayudan a poner en práctica los conceptos y la teoría vista en clase. No deben ser subidos a la plataforma.</a:t>
            </a:r>
            <a:endParaRPr sz="1350">
              <a:latin typeface="DM Sans"/>
              <a:ea typeface="DM Sans"/>
              <a:cs typeface="DM Sans"/>
              <a:sym typeface="DM Sans"/>
            </a:endParaRPr>
          </a:p>
        </p:txBody>
      </p:sp>
      <p:sp>
        <p:nvSpPr>
          <p:cNvPr id="485" name="Google Shape;485;p128"/>
          <p:cNvSpPr txBox="1"/>
          <p:nvPr/>
        </p:nvSpPr>
        <p:spPr>
          <a:xfrm>
            <a:off x="1095785" y="2103263"/>
            <a:ext cx="226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Actividades en clase</a:t>
            </a:r>
            <a:endParaRPr b="1">
              <a:latin typeface="DM Sans"/>
              <a:ea typeface="DM Sans"/>
              <a:cs typeface="DM Sans"/>
              <a:sym typeface="DM Sans"/>
            </a:endParaRPr>
          </a:p>
        </p:txBody>
      </p:sp>
      <p:grpSp>
        <p:nvGrpSpPr>
          <p:cNvPr id="486" name="Google Shape;486;p128"/>
          <p:cNvGrpSpPr/>
          <p:nvPr/>
        </p:nvGrpSpPr>
        <p:grpSpPr>
          <a:xfrm>
            <a:off x="4586785" y="2106136"/>
            <a:ext cx="401518" cy="401518"/>
            <a:chOff x="7208351" y="2467173"/>
            <a:chExt cx="738900" cy="738900"/>
          </a:xfrm>
        </p:grpSpPr>
        <p:sp>
          <p:nvSpPr>
            <p:cNvPr id="487" name="Google Shape;487;p128"/>
            <p:cNvSpPr/>
            <p:nvPr/>
          </p:nvSpPr>
          <p:spPr>
            <a:xfrm>
              <a:off x="7208351" y="2467173"/>
              <a:ext cx="738900" cy="73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8" name="Google Shape;488;p128" title="ícono de proyecto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489" name="Google Shape;489;p128"/>
          <p:cNvSpPr txBox="1"/>
          <p:nvPr/>
        </p:nvSpPr>
        <p:spPr>
          <a:xfrm>
            <a:off x="4572000" y="2559225"/>
            <a:ext cx="37614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500"/>
              <a:buFont typeface="Arial"/>
              <a:buNone/>
            </a:pPr>
            <a:r>
              <a:rPr lang="es" sz="1350">
                <a:solidFill>
                  <a:schemeClr val="dk1"/>
                </a:solidFill>
                <a:latin typeface="DM Sans"/>
                <a:ea typeface="DM Sans"/>
                <a:cs typeface="DM Sans"/>
                <a:sym typeface="DM Sans"/>
              </a:rPr>
              <a:t>Entregas con el estado de avance del proyecto final, que deberán ser subidas a la plataforma hasta 7 días luego de la clase para ser corregidas cada tutor/a. </a:t>
            </a:r>
            <a:endParaRPr sz="1350">
              <a:latin typeface="DM Sans"/>
              <a:ea typeface="DM Sans"/>
              <a:cs typeface="DM Sans"/>
              <a:sym typeface="DM Sans"/>
            </a:endParaRPr>
          </a:p>
        </p:txBody>
      </p:sp>
      <p:sp>
        <p:nvSpPr>
          <p:cNvPr id="490" name="Google Shape;490;p128"/>
          <p:cNvSpPr txBox="1"/>
          <p:nvPr/>
        </p:nvSpPr>
        <p:spPr>
          <a:xfrm>
            <a:off x="5084438" y="2106788"/>
            <a:ext cx="279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latin typeface="DM Sans"/>
                <a:ea typeface="DM Sans"/>
                <a:cs typeface="DM Sans"/>
                <a:sym typeface="DM Sans"/>
              </a:rPr>
              <a:t>Entregas del Proyecto final</a:t>
            </a:r>
            <a:endParaRPr b="1">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94"/>
        <p:cNvGrpSpPr/>
        <p:nvPr/>
      </p:nvGrpSpPr>
      <p:grpSpPr>
        <a:xfrm>
          <a:off x="0" y="0"/>
          <a:ext cx="0" cy="0"/>
          <a:chOff x="0" y="0"/>
          <a:chExt cx="0" cy="0"/>
        </a:xfrm>
      </p:grpSpPr>
      <p:sp>
        <p:nvSpPr>
          <p:cNvPr id="495" name="Google Shape;495;p129"/>
          <p:cNvSpPr txBox="1"/>
          <p:nvPr/>
        </p:nvSpPr>
        <p:spPr>
          <a:xfrm>
            <a:off x="501450" y="894975"/>
            <a:ext cx="38439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Proyecto final</a:t>
            </a:r>
            <a:endParaRPr sz="4000" b="1">
              <a:solidFill>
                <a:schemeClr val="dk1"/>
              </a:solidFill>
              <a:latin typeface="DM Sans"/>
              <a:ea typeface="DM Sans"/>
              <a:cs typeface="DM Sans"/>
              <a:sym typeface="DM Sans"/>
            </a:endParaRPr>
          </a:p>
        </p:txBody>
      </p:sp>
      <p:sp>
        <p:nvSpPr>
          <p:cNvPr id="496" name="Google Shape;496;p129"/>
          <p:cNvSpPr txBox="1"/>
          <p:nvPr/>
        </p:nvSpPr>
        <p:spPr>
          <a:xfrm>
            <a:off x="473350" y="1908175"/>
            <a:ext cx="38346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El Proyecto final se construye a partir de </a:t>
            </a:r>
            <a:r>
              <a:rPr lang="es" sz="1350" b="1">
                <a:latin typeface="DM Sans"/>
                <a:ea typeface="DM Sans"/>
                <a:cs typeface="DM Sans"/>
                <a:sym typeface="DM Sans"/>
              </a:rPr>
              <a:t>los desafíos</a:t>
            </a:r>
            <a:r>
              <a:rPr lang="es" sz="1350">
                <a:latin typeface="DM Sans"/>
                <a:ea typeface="DM Sans"/>
                <a:cs typeface="DM Sans"/>
                <a:sym typeface="DM Sans"/>
              </a:rPr>
              <a:t> que se realizan clase a clase. Se va creando a medida que el estudiante sube los desafíos entregables a nuestra plataforma.</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El objetivo es que cada estudiante pueda utilizar su Proyecto final como parte de su portfolio personal.</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497" name="Google Shape;497;p129"/>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Se debe subir a la plataforma la ante-última o última clase del curso. En caso de no hacerlo </a:t>
            </a:r>
            <a:r>
              <a:rPr lang="es" sz="1350" b="1">
                <a:latin typeface="DM Sans"/>
                <a:ea typeface="DM Sans"/>
                <a:cs typeface="DM Sans"/>
                <a:sym typeface="DM Sans"/>
              </a:rPr>
              <a:t>tendrás 10 días </a:t>
            </a:r>
            <a:r>
              <a:rPr lang="es" sz="1350">
                <a:latin typeface="DM Sans"/>
                <a:ea typeface="DM Sans"/>
                <a:cs typeface="DM Sans"/>
                <a:sym typeface="DM Sans"/>
              </a:rPr>
              <a:t>a partir de la finalización del curso para cargarlo en la plataforma. Pasados esos días el botón de entrega se inhabilitará.</a:t>
            </a:r>
            <a:endParaRPr sz="1350">
              <a:latin typeface="DM Sans"/>
              <a:ea typeface="DM Sans"/>
              <a:cs typeface="DM Sans"/>
              <a:sym typeface="DM Sans"/>
            </a:endParaRPr>
          </a:p>
        </p:txBody>
      </p:sp>
      <p:sp>
        <p:nvSpPr>
          <p:cNvPr id="498" name="Google Shape;498;p129"/>
          <p:cNvSpPr/>
          <p:nvPr/>
        </p:nvSpPr>
        <p:spPr>
          <a:xfrm>
            <a:off x="588525" y="686550"/>
            <a:ext cx="2708700" cy="120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29"/>
          <p:cNvSpPr txBox="1"/>
          <p:nvPr/>
        </p:nvSpPr>
        <p:spPr>
          <a:xfrm>
            <a:off x="588525" y="484650"/>
            <a:ext cx="473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DESAFÍOS Y ENTREGABLES</a:t>
            </a:r>
            <a:endParaRPr>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03"/>
        <p:cNvGrpSpPr/>
        <p:nvPr/>
      </p:nvGrpSpPr>
      <p:grpSpPr>
        <a:xfrm>
          <a:off x="0" y="0"/>
          <a:ext cx="0" cy="0"/>
          <a:chOff x="0" y="0"/>
          <a:chExt cx="0" cy="0"/>
        </a:xfrm>
      </p:grpSpPr>
      <p:sp>
        <p:nvSpPr>
          <p:cNvPr id="504" name="Google Shape;504;p130"/>
          <p:cNvSpPr txBox="1"/>
          <p:nvPr/>
        </p:nvSpPr>
        <p:spPr>
          <a:xfrm>
            <a:off x="1461300" y="23807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¿Cuál es nuestro </a:t>
            </a:r>
            <a:r>
              <a:rPr lang="es" sz="4000" b="1" u="sng">
                <a:solidFill>
                  <a:schemeClr val="dk1"/>
                </a:solidFill>
                <a:latin typeface="DM Sans"/>
                <a:ea typeface="DM Sans"/>
                <a:cs typeface="DM Sans"/>
                <a:sym typeface="DM Sans"/>
              </a:rPr>
              <a:t>Proyecto final?</a:t>
            </a:r>
            <a:endParaRPr sz="4000" b="1" u="sng">
              <a:solidFill>
                <a:schemeClr val="dk1"/>
              </a:solidFill>
              <a:latin typeface="DM Sans"/>
              <a:ea typeface="DM Sans"/>
              <a:cs typeface="DM Sans"/>
              <a:sym typeface="DM Sans"/>
            </a:endParaRPr>
          </a:p>
        </p:txBody>
      </p:sp>
      <p:grpSp>
        <p:nvGrpSpPr>
          <p:cNvPr id="505" name="Google Shape;505;p130"/>
          <p:cNvGrpSpPr/>
          <p:nvPr/>
        </p:nvGrpSpPr>
        <p:grpSpPr>
          <a:xfrm>
            <a:off x="4202551" y="1469748"/>
            <a:ext cx="738900" cy="738900"/>
            <a:chOff x="7208351" y="2467173"/>
            <a:chExt cx="738900" cy="738900"/>
          </a:xfrm>
        </p:grpSpPr>
        <p:sp>
          <p:nvSpPr>
            <p:cNvPr id="506" name="Google Shape;506;p130"/>
            <p:cNvSpPr/>
            <p:nvPr/>
          </p:nvSpPr>
          <p:spPr>
            <a:xfrm>
              <a:off x="7208351" y="2467173"/>
              <a:ext cx="738900" cy="73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7" name="Google Shape;507;p130"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11"/>
        <p:cNvGrpSpPr/>
        <p:nvPr/>
      </p:nvGrpSpPr>
      <p:grpSpPr>
        <a:xfrm>
          <a:off x="0" y="0"/>
          <a:ext cx="0" cy="0"/>
          <a:chOff x="0" y="0"/>
          <a:chExt cx="0" cy="0"/>
        </a:xfrm>
      </p:grpSpPr>
      <p:grpSp>
        <p:nvGrpSpPr>
          <p:cNvPr id="512" name="Google Shape;512;p131"/>
          <p:cNvGrpSpPr/>
          <p:nvPr/>
        </p:nvGrpSpPr>
        <p:grpSpPr>
          <a:xfrm>
            <a:off x="472135" y="483074"/>
            <a:ext cx="401518" cy="401518"/>
            <a:chOff x="7208351" y="2467173"/>
            <a:chExt cx="738900" cy="738900"/>
          </a:xfrm>
        </p:grpSpPr>
        <p:sp>
          <p:nvSpPr>
            <p:cNvPr id="513" name="Google Shape;513;p131"/>
            <p:cNvSpPr/>
            <p:nvPr/>
          </p:nvSpPr>
          <p:spPr>
            <a:xfrm>
              <a:off x="7208351" y="2467173"/>
              <a:ext cx="738900" cy="73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 name="Google Shape;514;p131"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15" name="Google Shape;515;p131"/>
          <p:cNvSpPr txBox="1"/>
          <p:nvPr/>
        </p:nvSpPr>
        <p:spPr>
          <a:xfrm>
            <a:off x="340200" y="1084475"/>
            <a:ext cx="54897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Roles, autorizaciones y tienda de compra</a:t>
            </a:r>
            <a:endParaRPr sz="4000" b="1">
              <a:solidFill>
                <a:schemeClr val="dk1"/>
              </a:solidFill>
              <a:latin typeface="DM Sans"/>
              <a:ea typeface="DM Sans"/>
              <a:cs typeface="DM Sans"/>
              <a:sym typeface="DM Sans"/>
            </a:endParaRPr>
          </a:p>
        </p:txBody>
      </p:sp>
      <p:sp>
        <p:nvSpPr>
          <p:cNvPr id="516" name="Google Shape;516;p131"/>
          <p:cNvSpPr txBox="1"/>
          <p:nvPr/>
        </p:nvSpPr>
        <p:spPr>
          <a:xfrm>
            <a:off x="457350" y="2562575"/>
            <a:ext cx="52554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Consigna: </a:t>
            </a:r>
            <a:endParaRPr sz="1350" b="1">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Implementarás un sistema de recuperación de contraseñas que envíe un correo con un enlace para restablecer la contraseña, que expire en una hora. Además, crearás un middleware que trabaje con la estrategia “current” para la autorización, permitiendo que solo administradores puedan crear, actualizar y eliminar productos, y que los usuarios solo puedan agregar productos a su carrito. Entrega el proyecto en un repositorio de GitHub, sin la carpeta node_modules, e incluye un archivo .env para configurar las variables de entorno​</a:t>
            </a:r>
            <a:endParaRPr sz="1350">
              <a:latin typeface="DM Sans"/>
              <a:ea typeface="DM Sans"/>
              <a:cs typeface="DM Sans"/>
              <a:sym typeface="DM Sans"/>
            </a:endParaRPr>
          </a:p>
        </p:txBody>
      </p:sp>
      <p:sp>
        <p:nvSpPr>
          <p:cNvPr id="517" name="Google Shape;517;p131"/>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518" name="Google Shape;518;p131"/>
          <p:cNvPicPr preferRelativeResize="0"/>
          <p:nvPr/>
        </p:nvPicPr>
        <p:blipFill>
          <a:blip r:embed="rId4">
            <a:alphaModFix/>
          </a:blip>
          <a:stretch>
            <a:fillRect/>
          </a:stretch>
        </p:blipFill>
        <p:spPr>
          <a:xfrm>
            <a:off x="5712875" y="468275"/>
            <a:ext cx="2923973" cy="4118750"/>
          </a:xfrm>
          <a:prstGeom prst="rect">
            <a:avLst/>
          </a:prstGeom>
          <a:noFill/>
          <a:ln>
            <a:noFill/>
          </a:ln>
        </p:spPr>
      </p:pic>
      <p:sp>
        <p:nvSpPr>
          <p:cNvPr id="519" name="Google Shape;519;p131"/>
          <p:cNvSpPr txBox="1"/>
          <p:nvPr/>
        </p:nvSpPr>
        <p:spPr>
          <a:xfrm>
            <a:off x="6427740" y="2264828"/>
            <a:ext cx="14943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marL="0" lvl="0" indent="0" algn="ctr" rtl="0">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520" name="Google Shape;520;p131" title="imagen decorativa"/>
          <p:cNvPicPr preferRelativeResize="0"/>
          <p:nvPr/>
        </p:nvPicPr>
        <p:blipFill rotWithShape="1">
          <a:blip r:embed="rId5">
            <a:alphaModFix/>
          </a:blip>
          <a:srcRect l="19552" t="-80" r="37720" b="80"/>
          <a:stretch/>
        </p:blipFill>
        <p:spPr>
          <a:xfrm>
            <a:off x="5846675" y="-64575"/>
            <a:ext cx="3338726" cy="52080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80"/>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MongoDB y </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DEFC52"/>
                </a:solidFill>
                <a:latin typeface="DM Sans"/>
                <a:ea typeface="DM Sans"/>
                <a:cs typeface="DM Sans"/>
                <a:sym typeface="DM Sans"/>
              </a:rPr>
              <a:t>mongoose</a:t>
            </a:r>
            <a:endParaRPr sz="4000" b="1" i="0" u="none" strike="noStrike" cap="none">
              <a:solidFill>
                <a:srgbClr val="DEFC52"/>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24"/>
        <p:cNvGrpSpPr/>
        <p:nvPr/>
      </p:nvGrpSpPr>
      <p:grpSpPr>
        <a:xfrm>
          <a:off x="0" y="0"/>
          <a:ext cx="0" cy="0"/>
          <a:chOff x="0" y="0"/>
          <a:chExt cx="0" cy="0"/>
        </a:xfrm>
      </p:grpSpPr>
      <p:sp>
        <p:nvSpPr>
          <p:cNvPr id="525" name="Google Shape;525;p132"/>
          <p:cNvSpPr txBox="1"/>
          <p:nvPr/>
        </p:nvSpPr>
        <p:spPr>
          <a:xfrm>
            <a:off x="1576950" y="2052475"/>
            <a:ext cx="5990100" cy="631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a:solidFill>
                  <a:schemeClr val="dk1"/>
                </a:solidFill>
                <a:latin typeface="DM Sans"/>
                <a:ea typeface="DM Sans"/>
                <a:cs typeface="DM Sans"/>
                <a:sym typeface="DM Sans"/>
              </a:rPr>
              <a:t>Los desafíos y entregas se deben cargar </a:t>
            </a:r>
            <a:r>
              <a:rPr lang="es" sz="1350" b="1">
                <a:solidFill>
                  <a:schemeClr val="dk1"/>
                </a:solidFill>
                <a:latin typeface="DM Sans"/>
                <a:ea typeface="DM Sans"/>
                <a:cs typeface="DM Sans"/>
                <a:sym typeface="DM Sans"/>
              </a:rPr>
              <a:t>hasta siete días </a:t>
            </a:r>
            <a:r>
              <a:rPr lang="es" sz="1350">
                <a:solidFill>
                  <a:schemeClr val="dk1"/>
                </a:solidFill>
                <a:latin typeface="DM Sans"/>
                <a:ea typeface="DM Sans"/>
                <a:cs typeface="DM Sans"/>
                <a:sym typeface="DM Sans"/>
              </a:rPr>
              <a:t>después de finalizada la clase. Te sugerimos llevarlos al día.</a:t>
            </a:r>
            <a:endParaRPr sz="1350">
              <a:solidFill>
                <a:schemeClr val="dk1"/>
              </a:solidFill>
              <a:latin typeface="DM Sans"/>
              <a:ea typeface="DM Sans"/>
              <a:cs typeface="DM Sans"/>
              <a:sym typeface="DM Sans"/>
            </a:endParaRPr>
          </a:p>
        </p:txBody>
      </p:sp>
      <p:sp>
        <p:nvSpPr>
          <p:cNvPr id="526" name="Google Shape;526;p132"/>
          <p:cNvSpPr txBox="1"/>
          <p:nvPr/>
        </p:nvSpPr>
        <p:spPr>
          <a:xfrm>
            <a:off x="1461300" y="1271850"/>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dk1"/>
                </a:solidFill>
                <a:latin typeface="DM Sans"/>
                <a:ea typeface="DM Sans"/>
                <a:cs typeface="DM Sans"/>
                <a:sym typeface="DM Sans"/>
              </a:rPr>
              <a:t>¡Importante!</a:t>
            </a:r>
            <a:endParaRPr sz="3500" b="1">
              <a:solidFill>
                <a:srgbClr val="DEFC52"/>
              </a:solidFill>
              <a:latin typeface="DM Sans"/>
              <a:ea typeface="DM Sans"/>
              <a:cs typeface="DM Sans"/>
              <a:sym typeface="DM Sans"/>
            </a:endParaRPr>
          </a:p>
        </p:txBody>
      </p:sp>
      <p:pic>
        <p:nvPicPr>
          <p:cNvPr id="527" name="Google Shape;527;p132"/>
          <p:cNvPicPr preferRelativeResize="0"/>
          <p:nvPr/>
        </p:nvPicPr>
        <p:blipFill rotWithShape="1">
          <a:blip r:embed="rId3">
            <a:alphaModFix/>
          </a:blip>
          <a:srcRect l="5322" r="3378"/>
          <a:stretch/>
        </p:blipFill>
        <p:spPr>
          <a:xfrm>
            <a:off x="1329387" y="2917800"/>
            <a:ext cx="6485228" cy="953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133"/>
          <p:cNvPicPr preferRelativeResize="0"/>
          <p:nvPr/>
        </p:nvPicPr>
        <p:blipFill>
          <a:blip r:embed="rId3">
            <a:alphaModFix/>
          </a:blip>
          <a:stretch>
            <a:fillRect/>
          </a:stretch>
        </p:blipFill>
        <p:spPr>
          <a:xfrm>
            <a:off x="3743812" y="1352775"/>
            <a:ext cx="2042550" cy="3122575"/>
          </a:xfrm>
          <a:prstGeom prst="rect">
            <a:avLst/>
          </a:prstGeom>
          <a:noFill/>
          <a:ln>
            <a:noFill/>
          </a:ln>
        </p:spPr>
      </p:pic>
      <p:pic>
        <p:nvPicPr>
          <p:cNvPr id="533" name="Google Shape;533;p133"/>
          <p:cNvPicPr preferRelativeResize="0"/>
          <p:nvPr/>
        </p:nvPicPr>
        <p:blipFill>
          <a:blip r:embed="rId4">
            <a:alphaModFix/>
          </a:blip>
          <a:stretch>
            <a:fillRect/>
          </a:stretch>
        </p:blipFill>
        <p:spPr>
          <a:xfrm>
            <a:off x="3785738" y="1415913"/>
            <a:ext cx="1958700" cy="2989595"/>
          </a:xfrm>
          <a:prstGeom prst="rect">
            <a:avLst/>
          </a:prstGeom>
          <a:noFill/>
          <a:ln>
            <a:noFill/>
          </a:ln>
        </p:spPr>
      </p:pic>
      <p:pic>
        <p:nvPicPr>
          <p:cNvPr id="534" name="Google Shape;534;p133"/>
          <p:cNvPicPr preferRelativeResize="0"/>
          <p:nvPr/>
        </p:nvPicPr>
        <p:blipFill>
          <a:blip r:embed="rId4">
            <a:alphaModFix/>
          </a:blip>
          <a:stretch>
            <a:fillRect/>
          </a:stretch>
        </p:blipFill>
        <p:spPr>
          <a:xfrm>
            <a:off x="6505200" y="1352763"/>
            <a:ext cx="1958700" cy="2989595"/>
          </a:xfrm>
          <a:prstGeom prst="rect">
            <a:avLst/>
          </a:prstGeom>
          <a:noFill/>
          <a:ln>
            <a:noFill/>
          </a:ln>
        </p:spPr>
      </p:pic>
      <p:sp>
        <p:nvSpPr>
          <p:cNvPr id="535" name="Google Shape;535;p133"/>
          <p:cNvSpPr txBox="1"/>
          <p:nvPr/>
        </p:nvSpPr>
        <p:spPr>
          <a:xfrm>
            <a:off x="379425" y="430075"/>
            <a:ext cx="23247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Temario</a:t>
            </a:r>
            <a:endParaRPr sz="3000" b="1">
              <a:solidFill>
                <a:srgbClr val="EAFF6A"/>
              </a:solidFill>
              <a:latin typeface="DM Sans"/>
              <a:ea typeface="DM Sans"/>
              <a:cs typeface="DM Sans"/>
              <a:sym typeface="DM Sans"/>
            </a:endParaRPr>
          </a:p>
        </p:txBody>
      </p:sp>
      <p:sp>
        <p:nvSpPr>
          <p:cNvPr id="536" name="Google Shape;536;p133"/>
          <p:cNvSpPr txBox="1"/>
          <p:nvPr/>
        </p:nvSpPr>
        <p:spPr>
          <a:xfrm>
            <a:off x="3785525" y="1589713"/>
            <a:ext cx="19287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200" b="1">
                <a:solidFill>
                  <a:schemeClr val="lt1"/>
                </a:solidFill>
                <a:latin typeface="DM Sans"/>
                <a:ea typeface="DM Sans"/>
                <a:cs typeface="DM Sans"/>
                <a:sym typeface="DM Sans"/>
              </a:rPr>
              <a:t>1</a:t>
            </a:r>
            <a:endParaRPr sz="1600" b="1">
              <a:solidFill>
                <a:schemeClr val="lt1"/>
              </a:solidFill>
              <a:latin typeface="DM Sans"/>
              <a:ea typeface="DM Sans"/>
              <a:cs typeface="DM Sans"/>
              <a:sym typeface="DM Sans"/>
            </a:endParaRPr>
          </a:p>
        </p:txBody>
      </p:sp>
      <p:cxnSp>
        <p:nvCxnSpPr>
          <p:cNvPr id="537" name="Google Shape;537;p133"/>
          <p:cNvCxnSpPr/>
          <p:nvPr/>
        </p:nvCxnSpPr>
        <p:spPr>
          <a:xfrm>
            <a:off x="3860250" y="2785713"/>
            <a:ext cx="1778400" cy="0"/>
          </a:xfrm>
          <a:prstGeom prst="straightConnector1">
            <a:avLst/>
          </a:prstGeom>
          <a:noFill/>
          <a:ln w="9525" cap="flat" cmpd="sng">
            <a:solidFill>
              <a:srgbClr val="434343"/>
            </a:solidFill>
            <a:prstDash val="solid"/>
            <a:round/>
            <a:headEnd type="none" w="med" len="med"/>
            <a:tailEnd type="none" w="med" len="med"/>
          </a:ln>
        </p:spPr>
      </p:cxnSp>
      <p:sp>
        <p:nvSpPr>
          <p:cNvPr id="538" name="Google Shape;538;p133"/>
          <p:cNvSpPr txBox="1"/>
          <p:nvPr/>
        </p:nvSpPr>
        <p:spPr>
          <a:xfrm>
            <a:off x="3785100" y="2071913"/>
            <a:ext cx="1928700" cy="646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1500" b="1">
                <a:solidFill>
                  <a:srgbClr val="EAFF6A"/>
                </a:solidFill>
                <a:latin typeface="DM Sans"/>
                <a:ea typeface="DM Sans"/>
                <a:cs typeface="DM Sans"/>
                <a:sym typeface="DM Sans"/>
              </a:rPr>
              <a:t>Cookies, Session &amp; Storage I</a:t>
            </a:r>
            <a:endParaRPr sz="1500" b="1">
              <a:solidFill>
                <a:srgbClr val="EAFF6A"/>
              </a:solidFill>
              <a:latin typeface="DM Sans"/>
              <a:ea typeface="DM Sans"/>
              <a:cs typeface="DM Sans"/>
              <a:sym typeface="DM Sans"/>
            </a:endParaRPr>
          </a:p>
        </p:txBody>
      </p:sp>
      <p:sp>
        <p:nvSpPr>
          <p:cNvPr id="539" name="Google Shape;539;p133"/>
          <p:cNvSpPr txBox="1"/>
          <p:nvPr/>
        </p:nvSpPr>
        <p:spPr>
          <a:xfrm>
            <a:off x="6505625" y="1523213"/>
            <a:ext cx="19287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200">
                <a:solidFill>
                  <a:srgbClr val="999999"/>
                </a:solidFill>
                <a:latin typeface="DM Sans"/>
                <a:ea typeface="DM Sans"/>
                <a:cs typeface="DM Sans"/>
                <a:sym typeface="DM Sans"/>
              </a:rPr>
              <a:t>2</a:t>
            </a:r>
            <a:endParaRPr sz="1600" b="1">
              <a:solidFill>
                <a:srgbClr val="999999"/>
              </a:solidFill>
              <a:latin typeface="DM Sans"/>
              <a:ea typeface="DM Sans"/>
              <a:cs typeface="DM Sans"/>
              <a:sym typeface="DM Sans"/>
            </a:endParaRPr>
          </a:p>
        </p:txBody>
      </p:sp>
      <p:cxnSp>
        <p:nvCxnSpPr>
          <p:cNvPr id="540" name="Google Shape;540;p133"/>
          <p:cNvCxnSpPr/>
          <p:nvPr/>
        </p:nvCxnSpPr>
        <p:spPr>
          <a:xfrm>
            <a:off x="6580350" y="2719213"/>
            <a:ext cx="1778400" cy="0"/>
          </a:xfrm>
          <a:prstGeom prst="straightConnector1">
            <a:avLst/>
          </a:prstGeom>
          <a:noFill/>
          <a:ln w="9525" cap="flat" cmpd="sng">
            <a:solidFill>
              <a:srgbClr val="434343"/>
            </a:solidFill>
            <a:prstDash val="solid"/>
            <a:round/>
            <a:headEnd type="none" w="med" len="med"/>
            <a:tailEnd type="none" w="med" len="med"/>
          </a:ln>
        </p:spPr>
      </p:cxnSp>
      <p:sp>
        <p:nvSpPr>
          <p:cNvPr id="541" name="Google Shape;541;p133"/>
          <p:cNvSpPr txBox="1"/>
          <p:nvPr/>
        </p:nvSpPr>
        <p:spPr>
          <a:xfrm>
            <a:off x="6505200" y="2005413"/>
            <a:ext cx="1928700" cy="646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1500" b="1">
                <a:solidFill>
                  <a:srgbClr val="999999"/>
                </a:solidFill>
                <a:latin typeface="DM Sans"/>
                <a:ea typeface="DM Sans"/>
                <a:cs typeface="DM Sans"/>
                <a:sym typeface="DM Sans"/>
              </a:rPr>
              <a:t>Cookies, Session &amp; Storage II</a:t>
            </a:r>
            <a:endParaRPr sz="1500" b="1">
              <a:solidFill>
                <a:srgbClr val="999999"/>
              </a:solidFill>
              <a:latin typeface="DM Sans"/>
              <a:ea typeface="DM Sans"/>
              <a:cs typeface="DM Sans"/>
              <a:sym typeface="DM Sans"/>
            </a:endParaRPr>
          </a:p>
        </p:txBody>
      </p:sp>
      <p:cxnSp>
        <p:nvCxnSpPr>
          <p:cNvPr id="542" name="Google Shape;542;p133"/>
          <p:cNvCxnSpPr/>
          <p:nvPr/>
        </p:nvCxnSpPr>
        <p:spPr>
          <a:xfrm>
            <a:off x="3875675" y="1959013"/>
            <a:ext cx="1778400" cy="0"/>
          </a:xfrm>
          <a:prstGeom prst="straightConnector1">
            <a:avLst/>
          </a:prstGeom>
          <a:noFill/>
          <a:ln w="9525" cap="flat" cmpd="sng">
            <a:solidFill>
              <a:srgbClr val="434343"/>
            </a:solidFill>
            <a:prstDash val="solid"/>
            <a:round/>
            <a:headEnd type="none" w="med" len="med"/>
            <a:tailEnd type="none" w="med" len="med"/>
          </a:ln>
        </p:spPr>
      </p:cxnSp>
      <p:cxnSp>
        <p:nvCxnSpPr>
          <p:cNvPr id="543" name="Google Shape;543;p133"/>
          <p:cNvCxnSpPr/>
          <p:nvPr/>
        </p:nvCxnSpPr>
        <p:spPr>
          <a:xfrm>
            <a:off x="6595775" y="1892513"/>
            <a:ext cx="1778400" cy="0"/>
          </a:xfrm>
          <a:prstGeom prst="straightConnector1">
            <a:avLst/>
          </a:prstGeom>
          <a:noFill/>
          <a:ln w="9525" cap="flat" cmpd="sng">
            <a:solidFill>
              <a:srgbClr val="434343"/>
            </a:solidFill>
            <a:prstDash val="solid"/>
            <a:round/>
            <a:headEnd type="none" w="med" len="med"/>
            <a:tailEnd type="none" w="med" len="med"/>
          </a:ln>
        </p:spPr>
      </p:cxnSp>
      <p:sp>
        <p:nvSpPr>
          <p:cNvPr id="544" name="Google Shape;544;p133"/>
          <p:cNvSpPr txBox="1"/>
          <p:nvPr/>
        </p:nvSpPr>
        <p:spPr>
          <a:xfrm>
            <a:off x="6661500" y="2925125"/>
            <a:ext cx="1646100" cy="1364700"/>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Storage</a:t>
            </a:r>
            <a:endParaRPr sz="1200">
              <a:solidFill>
                <a:schemeClr val="lt1"/>
              </a:solidFill>
              <a:latin typeface="DM Sans"/>
              <a:ea typeface="DM Sans"/>
              <a:cs typeface="DM Sans"/>
              <a:sym typeface="DM Sans"/>
            </a:endParaRPr>
          </a:p>
          <a:p>
            <a:pPr marL="457200" lvl="0" indent="-304800" algn="l" rtl="0">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Session Storage con Mongo Atlas</a:t>
            </a:r>
            <a:endParaRPr sz="1200">
              <a:solidFill>
                <a:schemeClr val="lt1"/>
              </a:solidFill>
              <a:latin typeface="DM Sans"/>
              <a:ea typeface="DM Sans"/>
              <a:cs typeface="DM Sans"/>
              <a:sym typeface="DM Sans"/>
            </a:endParaRPr>
          </a:p>
          <a:p>
            <a:pPr marL="457200" lvl="0" indent="-304800" algn="l" rtl="0">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Primer Login</a:t>
            </a:r>
            <a:endParaRPr sz="1200">
              <a:solidFill>
                <a:schemeClr val="lt1"/>
              </a:solidFill>
              <a:latin typeface="DM Sans"/>
              <a:ea typeface="DM Sans"/>
              <a:cs typeface="DM Sans"/>
              <a:sym typeface="DM Sans"/>
            </a:endParaRPr>
          </a:p>
        </p:txBody>
      </p:sp>
      <p:sp>
        <p:nvSpPr>
          <p:cNvPr id="545" name="Google Shape;545;p133"/>
          <p:cNvSpPr txBox="1"/>
          <p:nvPr/>
        </p:nvSpPr>
        <p:spPr>
          <a:xfrm>
            <a:off x="3867963" y="3074300"/>
            <a:ext cx="1646100" cy="682500"/>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rgbClr val="EAFF6A"/>
              </a:buClr>
              <a:buSzPts val="1200"/>
              <a:buFont typeface="DM Sans"/>
              <a:buChar char="✓"/>
            </a:pPr>
            <a:r>
              <a:rPr lang="es" sz="1200" u="sng">
                <a:solidFill>
                  <a:srgbClr val="569CD6"/>
                </a:solidFill>
                <a:latin typeface="DM Sans"/>
                <a:ea typeface="DM Sans"/>
                <a:cs typeface="DM Sans"/>
                <a:sym typeface="DM Sans"/>
                <a:hlinkClick r:id="rId5" action="ppaction://hlinksldjump">
                  <a:extLst>
                    <a:ext uri="{A12FA001-AC4F-418D-AE19-62706E023703}">
                      <ahyp:hlinkClr xmlns:ahyp="http://schemas.microsoft.com/office/drawing/2018/hyperlinkcolor" val="tx"/>
                    </a:ext>
                  </a:extLst>
                </a:hlinkClick>
              </a:rPr>
              <a:t>Cookies</a:t>
            </a:r>
            <a:endParaRPr sz="1200">
              <a:solidFill>
                <a:srgbClr val="569CD6"/>
              </a:solidFill>
              <a:latin typeface="DM Sans"/>
              <a:ea typeface="DM Sans"/>
              <a:cs typeface="DM Sans"/>
              <a:sym typeface="DM Sans"/>
            </a:endParaRPr>
          </a:p>
          <a:p>
            <a:pPr marL="457200" lvl="0" indent="-304800" algn="l" rtl="0">
              <a:lnSpc>
                <a:spcPct val="100000"/>
              </a:lnSpc>
              <a:spcBef>
                <a:spcPts val="1000"/>
              </a:spcBef>
              <a:spcAft>
                <a:spcPts val="1000"/>
              </a:spcAft>
              <a:buClr>
                <a:srgbClr val="EAFF6A"/>
              </a:buClr>
              <a:buSzPts val="1200"/>
              <a:buFont typeface="DM Sans"/>
              <a:buChar char="✓"/>
            </a:pPr>
            <a:r>
              <a:rPr lang="es" sz="1200" u="sng">
                <a:solidFill>
                  <a:srgbClr val="569CD6"/>
                </a:solidFill>
                <a:latin typeface="DM Sans"/>
                <a:ea typeface="DM Sans"/>
                <a:cs typeface="DM Sans"/>
                <a:sym typeface="DM Sans"/>
                <a:hlinkClick r:id="rId6" action="ppaction://hlinksldjump">
                  <a:extLst>
                    <a:ext uri="{A12FA001-AC4F-418D-AE19-62706E023703}">
                      <ahyp:hlinkClr xmlns:ahyp="http://schemas.microsoft.com/office/drawing/2018/hyperlinkcolor" val="tx"/>
                    </a:ext>
                  </a:extLst>
                </a:hlinkClick>
              </a:rPr>
              <a:t>Session </a:t>
            </a:r>
            <a:endParaRPr sz="1200">
              <a:solidFill>
                <a:srgbClr val="569CD6"/>
              </a:solidFill>
              <a:latin typeface="DM Sans"/>
              <a:ea typeface="DM Sans"/>
              <a:cs typeface="DM Sans"/>
              <a:sym typeface="DM Sans"/>
            </a:endParaRPr>
          </a:p>
        </p:txBody>
      </p:sp>
      <p:pic>
        <p:nvPicPr>
          <p:cNvPr id="546" name="Google Shape;546;p133"/>
          <p:cNvPicPr preferRelativeResize="0"/>
          <p:nvPr/>
        </p:nvPicPr>
        <p:blipFill>
          <a:blip r:embed="rId4">
            <a:alphaModFix/>
          </a:blip>
          <a:stretch>
            <a:fillRect/>
          </a:stretch>
        </p:blipFill>
        <p:spPr>
          <a:xfrm>
            <a:off x="1066275" y="1419250"/>
            <a:ext cx="1958700" cy="2989595"/>
          </a:xfrm>
          <a:prstGeom prst="rect">
            <a:avLst/>
          </a:prstGeom>
          <a:noFill/>
          <a:ln>
            <a:noFill/>
          </a:ln>
        </p:spPr>
      </p:pic>
      <p:sp>
        <p:nvSpPr>
          <p:cNvPr id="547" name="Google Shape;547;p133"/>
          <p:cNvSpPr txBox="1"/>
          <p:nvPr/>
        </p:nvSpPr>
        <p:spPr>
          <a:xfrm>
            <a:off x="1066062" y="1593050"/>
            <a:ext cx="19287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200" b="1">
                <a:solidFill>
                  <a:srgbClr val="9E9E9E"/>
                </a:solidFill>
                <a:latin typeface="DM Sans"/>
                <a:ea typeface="DM Sans"/>
                <a:cs typeface="DM Sans"/>
                <a:sym typeface="DM Sans"/>
              </a:rPr>
              <a:t>00</a:t>
            </a:r>
            <a:endParaRPr sz="1600" b="1">
              <a:solidFill>
                <a:srgbClr val="9E9E9E"/>
              </a:solidFill>
              <a:latin typeface="DM Sans"/>
              <a:ea typeface="DM Sans"/>
              <a:cs typeface="DM Sans"/>
              <a:sym typeface="DM Sans"/>
            </a:endParaRPr>
          </a:p>
        </p:txBody>
      </p:sp>
      <p:cxnSp>
        <p:nvCxnSpPr>
          <p:cNvPr id="548" name="Google Shape;548;p133"/>
          <p:cNvCxnSpPr/>
          <p:nvPr/>
        </p:nvCxnSpPr>
        <p:spPr>
          <a:xfrm>
            <a:off x="1140788" y="2789050"/>
            <a:ext cx="1778400" cy="0"/>
          </a:xfrm>
          <a:prstGeom prst="straightConnector1">
            <a:avLst/>
          </a:prstGeom>
          <a:noFill/>
          <a:ln w="9525" cap="flat" cmpd="sng">
            <a:solidFill>
              <a:srgbClr val="434343"/>
            </a:solidFill>
            <a:prstDash val="solid"/>
            <a:round/>
            <a:headEnd type="none" w="med" len="med"/>
            <a:tailEnd type="none" w="med" len="med"/>
          </a:ln>
        </p:spPr>
      </p:cxnSp>
      <p:sp>
        <p:nvSpPr>
          <p:cNvPr id="549" name="Google Shape;549;p133"/>
          <p:cNvSpPr txBox="1"/>
          <p:nvPr/>
        </p:nvSpPr>
        <p:spPr>
          <a:xfrm>
            <a:off x="1065638" y="2075250"/>
            <a:ext cx="1928700" cy="646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 sz="1500" b="1">
                <a:solidFill>
                  <a:srgbClr val="9E9E9E"/>
                </a:solidFill>
                <a:latin typeface="DM Sans"/>
                <a:ea typeface="DM Sans"/>
                <a:cs typeface="DM Sans"/>
                <a:sym typeface="DM Sans"/>
              </a:rPr>
              <a:t>Express + MongoDB</a:t>
            </a:r>
            <a:endParaRPr sz="1500" b="1">
              <a:solidFill>
                <a:srgbClr val="9E9E9E"/>
              </a:solidFill>
              <a:latin typeface="DM Sans"/>
              <a:ea typeface="DM Sans"/>
              <a:cs typeface="DM Sans"/>
              <a:sym typeface="DM Sans"/>
            </a:endParaRPr>
          </a:p>
        </p:txBody>
      </p:sp>
      <p:cxnSp>
        <p:nvCxnSpPr>
          <p:cNvPr id="550" name="Google Shape;550;p133"/>
          <p:cNvCxnSpPr/>
          <p:nvPr/>
        </p:nvCxnSpPr>
        <p:spPr>
          <a:xfrm>
            <a:off x="1156213" y="1962350"/>
            <a:ext cx="1778400" cy="0"/>
          </a:xfrm>
          <a:prstGeom prst="straightConnector1">
            <a:avLst/>
          </a:prstGeom>
          <a:noFill/>
          <a:ln w="9525" cap="flat" cmpd="sng">
            <a:solidFill>
              <a:srgbClr val="434343"/>
            </a:solidFill>
            <a:prstDash val="solid"/>
            <a:round/>
            <a:headEnd type="none" w="med" len="med"/>
            <a:tailEnd type="none" w="med" len="med"/>
          </a:ln>
        </p:spPr>
      </p:cxnSp>
      <p:sp>
        <p:nvSpPr>
          <p:cNvPr id="551" name="Google Shape;551;p133"/>
          <p:cNvSpPr txBox="1"/>
          <p:nvPr/>
        </p:nvSpPr>
        <p:spPr>
          <a:xfrm>
            <a:off x="1140800" y="3020688"/>
            <a:ext cx="1646100" cy="1180200"/>
          </a:xfrm>
          <a:prstGeom prst="rect">
            <a:avLst/>
          </a:prstGeom>
          <a:noFill/>
          <a:ln>
            <a:noFill/>
          </a:ln>
        </p:spPr>
        <p:txBody>
          <a:bodyPr spcFirstLastPara="1" wrap="square" lIns="91425" tIns="91425" rIns="91425" bIns="91425" anchor="t" anchorCtr="0">
            <a:spAutoFit/>
          </a:bodyPr>
          <a:lstStyle/>
          <a:p>
            <a:pPr marL="457200" lvl="0" indent="-304800" algn="l" rtl="0">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API REST</a:t>
            </a:r>
            <a:endParaRPr sz="1200">
              <a:solidFill>
                <a:schemeClr val="lt1"/>
              </a:solidFill>
              <a:latin typeface="DM Sans"/>
              <a:ea typeface="DM Sans"/>
              <a:cs typeface="DM Sans"/>
              <a:sym typeface="DM Sans"/>
            </a:endParaRPr>
          </a:p>
          <a:p>
            <a:pPr marL="457200" lvl="0" indent="-304800" algn="l" rtl="0">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Express Router</a:t>
            </a:r>
            <a:endParaRPr sz="1200">
              <a:solidFill>
                <a:schemeClr val="lt1"/>
              </a:solidFill>
              <a:latin typeface="DM Sans"/>
              <a:ea typeface="DM Sans"/>
              <a:cs typeface="DM Sans"/>
              <a:sym typeface="DM Sans"/>
            </a:endParaRPr>
          </a:p>
          <a:p>
            <a:pPr marL="457200" lvl="0" indent="-304800" algn="l" rtl="0">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MongoDB</a:t>
            </a:r>
            <a:endParaRPr sz="1200">
              <a:solidFill>
                <a:schemeClr val="lt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34"/>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a:t>
            </a:r>
            <a:endParaRPr sz="3000" b="1">
              <a:solidFill>
                <a:srgbClr val="EAFF6A"/>
              </a:solidFill>
              <a:latin typeface="DM Sans"/>
              <a:ea typeface="DM Sans"/>
              <a:cs typeface="DM Sans"/>
              <a:sym typeface="DM Sans"/>
            </a:endParaRPr>
          </a:p>
        </p:txBody>
      </p:sp>
      <p:pic>
        <p:nvPicPr>
          <p:cNvPr id="557" name="Google Shape;557;p13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558" name="Google Shape;558;p134"/>
          <p:cNvSpPr txBox="1"/>
          <p:nvPr/>
        </p:nvSpPr>
        <p:spPr>
          <a:xfrm>
            <a:off x="2690561" y="1451613"/>
            <a:ext cx="42813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el concepto de Cookies, Sessions y Storage</a:t>
            </a:r>
            <a:endParaRPr sz="1350">
              <a:solidFill>
                <a:schemeClr val="lt1"/>
              </a:solidFill>
              <a:latin typeface="DM Sans"/>
              <a:ea typeface="DM Sans"/>
              <a:cs typeface="DM Sans"/>
              <a:sym typeface="DM Sans"/>
            </a:endParaRPr>
          </a:p>
          <a:p>
            <a:pPr marL="0" lvl="0" indent="0" algn="l" rtl="0">
              <a:spcBef>
                <a:spcPts val="0"/>
              </a:spcBef>
              <a:spcAft>
                <a:spcPts val="0"/>
              </a:spcAft>
              <a:buNone/>
            </a:pPr>
            <a:endParaRPr sz="1350" b="1">
              <a:solidFill>
                <a:schemeClr val="lt1"/>
              </a:solidFill>
              <a:latin typeface="DM Sans"/>
              <a:ea typeface="DM Sans"/>
              <a:cs typeface="DM Sans"/>
              <a:sym typeface="DM Sans"/>
            </a:endParaRPr>
          </a:p>
        </p:txBody>
      </p:sp>
      <p:pic>
        <p:nvPicPr>
          <p:cNvPr id="559" name="Google Shape;559;p134"/>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560" name="Google Shape;560;p134"/>
          <p:cNvSpPr txBox="1"/>
          <p:nvPr/>
        </p:nvSpPr>
        <p:spPr>
          <a:xfrm>
            <a:off x="2690561" y="2054738"/>
            <a:ext cx="42813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lt1"/>
                </a:solidFill>
                <a:latin typeface="DM Sans"/>
                <a:ea typeface="DM Sans"/>
                <a:cs typeface="DM Sans"/>
                <a:sym typeface="DM Sans"/>
              </a:rPr>
              <a:t>Integrar </a:t>
            </a:r>
            <a:r>
              <a:rPr lang="es" sz="1350">
                <a:solidFill>
                  <a:schemeClr val="lt1"/>
                </a:solidFill>
                <a:latin typeface="DM Sans"/>
                <a:ea typeface="DM Sans"/>
                <a:cs typeface="DM Sans"/>
                <a:sym typeface="DM Sans"/>
              </a:rPr>
              <a:t>los conceptos de manera práctica en nuestro servidor</a:t>
            </a:r>
            <a:endParaRPr sz="1350">
              <a:solidFill>
                <a:schemeClr val="lt1"/>
              </a:solidFill>
              <a:latin typeface="DM Sans"/>
              <a:ea typeface="DM Sans"/>
              <a:cs typeface="DM Sans"/>
              <a:sym typeface="DM Sans"/>
            </a:endParaRPr>
          </a:p>
          <a:p>
            <a:pPr marL="0" lvl="0" indent="0" algn="l" rtl="0">
              <a:spcBef>
                <a:spcPts val="0"/>
              </a:spcBef>
              <a:spcAft>
                <a:spcPts val="0"/>
              </a:spcAft>
              <a:buNone/>
            </a:pPr>
            <a:endParaRPr sz="1350" b="1">
              <a:solidFill>
                <a:schemeClr val="lt1"/>
              </a:solidFill>
              <a:latin typeface="DM Sans"/>
              <a:ea typeface="DM Sans"/>
              <a:cs typeface="DM Sans"/>
              <a:sym typeface="DM Sans"/>
            </a:endParaRPr>
          </a:p>
        </p:txBody>
      </p:sp>
      <p:cxnSp>
        <p:nvCxnSpPr>
          <p:cNvPr id="561" name="Google Shape;561;p134"/>
          <p:cNvCxnSpPr>
            <a:stCxn id="557" idx="2"/>
            <a:endCxn id="559" idx="0"/>
          </p:cNvCxnSpPr>
          <p:nvPr/>
        </p:nvCxnSpPr>
        <p:spPr>
          <a:xfrm rot="-5400000" flipH="1">
            <a:off x="2052975" y="1960237"/>
            <a:ext cx="436500" cy="600"/>
          </a:xfrm>
          <a:prstGeom prst="bentConnector3">
            <a:avLst>
              <a:gd name="adj1" fmla="val 49991"/>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35"/>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35"/>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568" name="Google Shape;568;p135"/>
          <p:cNvSpPr/>
          <p:nvPr/>
        </p:nvSpPr>
        <p:spPr>
          <a:xfrm>
            <a:off x="3412775" y="1644928"/>
            <a:ext cx="1399200" cy="43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Cookies</a:t>
            </a:r>
            <a:endParaRPr sz="1200" b="0" i="0" u="none" strike="noStrike" cap="none">
              <a:solidFill>
                <a:schemeClr val="lt1"/>
              </a:solidFill>
              <a:latin typeface="DM Sans"/>
              <a:ea typeface="DM Sans"/>
              <a:cs typeface="DM Sans"/>
              <a:sym typeface="DM Sans"/>
            </a:endParaRPr>
          </a:p>
        </p:txBody>
      </p:sp>
      <p:sp>
        <p:nvSpPr>
          <p:cNvPr id="569" name="Google Shape;569;p135"/>
          <p:cNvSpPr/>
          <p:nvPr/>
        </p:nvSpPr>
        <p:spPr>
          <a:xfrm>
            <a:off x="5474050" y="1052075"/>
            <a:ext cx="1596900" cy="431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¿Qué es?</a:t>
            </a:r>
            <a:endParaRPr sz="1200" b="0" i="0" u="none" strike="noStrike" cap="none">
              <a:solidFill>
                <a:schemeClr val="dk1"/>
              </a:solidFill>
              <a:latin typeface="DM Sans"/>
              <a:ea typeface="DM Sans"/>
              <a:cs typeface="DM Sans"/>
              <a:sym typeface="DM Sans"/>
            </a:endParaRPr>
          </a:p>
        </p:txBody>
      </p:sp>
      <p:cxnSp>
        <p:nvCxnSpPr>
          <p:cNvPr id="570" name="Google Shape;570;p135"/>
          <p:cNvCxnSpPr>
            <a:stCxn id="568" idx="3"/>
            <a:endCxn id="569" idx="1"/>
          </p:cNvCxnSpPr>
          <p:nvPr/>
        </p:nvCxnSpPr>
        <p:spPr>
          <a:xfrm rot="10800000" flipH="1">
            <a:off x="4811975" y="1267678"/>
            <a:ext cx="662100" cy="592800"/>
          </a:xfrm>
          <a:prstGeom prst="bentConnector3">
            <a:avLst>
              <a:gd name="adj1" fmla="val 49998"/>
            </a:avLst>
          </a:prstGeom>
          <a:noFill/>
          <a:ln w="9525" cap="flat" cmpd="sng">
            <a:solidFill>
              <a:srgbClr val="CCCCCC"/>
            </a:solidFill>
            <a:prstDash val="solid"/>
            <a:round/>
            <a:headEnd type="none" w="sm" len="sm"/>
            <a:tailEnd type="oval" w="med" len="med"/>
          </a:ln>
        </p:spPr>
      </p:cxnSp>
      <p:pic>
        <p:nvPicPr>
          <p:cNvPr id="571" name="Google Shape;571;p135"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572" name="Google Shape;572;p135"/>
          <p:cNvSpPr/>
          <p:nvPr/>
        </p:nvSpPr>
        <p:spPr>
          <a:xfrm>
            <a:off x="5474050" y="1622573"/>
            <a:ext cx="1596900" cy="47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Características</a:t>
            </a:r>
            <a:endParaRPr sz="1200" b="0" i="0" u="none" strike="noStrike" cap="none">
              <a:solidFill>
                <a:schemeClr val="dk1"/>
              </a:solidFill>
              <a:latin typeface="DM Sans"/>
              <a:ea typeface="DM Sans"/>
              <a:cs typeface="DM Sans"/>
              <a:sym typeface="DM Sans"/>
            </a:endParaRPr>
          </a:p>
        </p:txBody>
      </p:sp>
      <p:cxnSp>
        <p:nvCxnSpPr>
          <p:cNvPr id="573" name="Google Shape;573;p135"/>
          <p:cNvCxnSpPr>
            <a:stCxn id="568" idx="3"/>
            <a:endCxn id="572" idx="1"/>
          </p:cNvCxnSpPr>
          <p:nvPr/>
        </p:nvCxnSpPr>
        <p:spPr>
          <a:xfrm>
            <a:off x="4811975" y="1860478"/>
            <a:ext cx="662100" cy="600"/>
          </a:xfrm>
          <a:prstGeom prst="bentConnector3">
            <a:avLst>
              <a:gd name="adj1" fmla="val 49998"/>
            </a:avLst>
          </a:prstGeom>
          <a:noFill/>
          <a:ln w="9525" cap="flat" cmpd="sng">
            <a:solidFill>
              <a:srgbClr val="CCCCCC"/>
            </a:solidFill>
            <a:prstDash val="solid"/>
            <a:round/>
            <a:headEnd type="none" w="sm" len="sm"/>
            <a:tailEnd type="oval" w="med" len="med"/>
          </a:ln>
        </p:spPr>
      </p:cxnSp>
      <p:sp>
        <p:nvSpPr>
          <p:cNvPr id="574" name="Google Shape;574;p135"/>
          <p:cNvSpPr/>
          <p:nvPr/>
        </p:nvSpPr>
        <p:spPr>
          <a:xfrm>
            <a:off x="5454850" y="2282475"/>
            <a:ext cx="1635300" cy="388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Seteo</a:t>
            </a:r>
            <a:endParaRPr sz="1200" b="0" i="0" u="none" strike="noStrike" cap="none">
              <a:solidFill>
                <a:schemeClr val="dk1"/>
              </a:solidFill>
              <a:latin typeface="DM Sans"/>
              <a:ea typeface="DM Sans"/>
              <a:cs typeface="DM Sans"/>
              <a:sym typeface="DM Sans"/>
            </a:endParaRPr>
          </a:p>
        </p:txBody>
      </p:sp>
      <p:cxnSp>
        <p:nvCxnSpPr>
          <p:cNvPr id="575" name="Google Shape;575;p135"/>
          <p:cNvCxnSpPr>
            <a:stCxn id="568" idx="3"/>
            <a:endCxn id="574" idx="1"/>
          </p:cNvCxnSpPr>
          <p:nvPr/>
        </p:nvCxnSpPr>
        <p:spPr>
          <a:xfrm>
            <a:off x="4811975" y="1860478"/>
            <a:ext cx="642900" cy="616200"/>
          </a:xfrm>
          <a:prstGeom prst="bentConnector3">
            <a:avLst>
              <a:gd name="adj1" fmla="val 49998"/>
            </a:avLst>
          </a:prstGeom>
          <a:noFill/>
          <a:ln w="9525" cap="flat" cmpd="sng">
            <a:solidFill>
              <a:srgbClr val="CCCCCC"/>
            </a:solidFill>
            <a:prstDash val="solid"/>
            <a:round/>
            <a:headEnd type="none" w="sm" len="sm"/>
            <a:tailEnd type="oval" w="med" len="med"/>
          </a:ln>
        </p:spPr>
      </p:cxnSp>
      <p:sp>
        <p:nvSpPr>
          <p:cNvPr id="576" name="Google Shape;576;p135"/>
          <p:cNvSpPr/>
          <p:nvPr/>
        </p:nvSpPr>
        <p:spPr>
          <a:xfrm>
            <a:off x="7910850" y="2357919"/>
            <a:ext cx="907500" cy="237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Set</a:t>
            </a:r>
            <a:endParaRPr sz="1200" b="0" i="0" u="none" strike="noStrike" cap="none">
              <a:solidFill>
                <a:schemeClr val="dk1"/>
              </a:solidFill>
              <a:latin typeface="DM Sans"/>
              <a:ea typeface="DM Sans"/>
              <a:cs typeface="DM Sans"/>
              <a:sym typeface="DM Sans"/>
            </a:endParaRPr>
          </a:p>
        </p:txBody>
      </p:sp>
      <p:cxnSp>
        <p:nvCxnSpPr>
          <p:cNvPr id="577" name="Google Shape;577;p135"/>
          <p:cNvCxnSpPr>
            <a:stCxn id="574" idx="3"/>
            <a:endCxn id="576" idx="1"/>
          </p:cNvCxnSpPr>
          <p:nvPr/>
        </p:nvCxnSpPr>
        <p:spPr>
          <a:xfrm>
            <a:off x="7090150" y="2476575"/>
            <a:ext cx="820800" cy="600"/>
          </a:xfrm>
          <a:prstGeom prst="bentConnector3">
            <a:avLst>
              <a:gd name="adj1" fmla="val 49995"/>
            </a:avLst>
          </a:prstGeom>
          <a:noFill/>
          <a:ln w="9525" cap="flat" cmpd="sng">
            <a:solidFill>
              <a:srgbClr val="CCCCCC"/>
            </a:solidFill>
            <a:prstDash val="solid"/>
            <a:round/>
            <a:headEnd type="none" w="sm" len="sm"/>
            <a:tailEnd type="oval" w="med" len="med"/>
          </a:ln>
        </p:spPr>
      </p:cxnSp>
      <p:sp>
        <p:nvSpPr>
          <p:cNvPr id="578" name="Google Shape;578;p135"/>
          <p:cNvSpPr/>
          <p:nvPr/>
        </p:nvSpPr>
        <p:spPr>
          <a:xfrm>
            <a:off x="7910850" y="2714475"/>
            <a:ext cx="907500" cy="300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Clear</a:t>
            </a:r>
            <a:endParaRPr sz="1200" b="0" i="0" u="none" strike="noStrike" cap="none">
              <a:solidFill>
                <a:schemeClr val="dk1"/>
              </a:solidFill>
              <a:latin typeface="DM Sans"/>
              <a:ea typeface="DM Sans"/>
              <a:cs typeface="DM Sans"/>
              <a:sym typeface="DM Sans"/>
            </a:endParaRPr>
          </a:p>
        </p:txBody>
      </p:sp>
      <p:cxnSp>
        <p:nvCxnSpPr>
          <p:cNvPr id="579" name="Google Shape;579;p135"/>
          <p:cNvCxnSpPr>
            <a:stCxn id="574" idx="3"/>
            <a:endCxn id="578" idx="1"/>
          </p:cNvCxnSpPr>
          <p:nvPr/>
        </p:nvCxnSpPr>
        <p:spPr>
          <a:xfrm>
            <a:off x="7090150" y="2476575"/>
            <a:ext cx="820800" cy="388200"/>
          </a:xfrm>
          <a:prstGeom prst="bentConnector3">
            <a:avLst>
              <a:gd name="adj1" fmla="val 49995"/>
            </a:avLst>
          </a:prstGeom>
          <a:noFill/>
          <a:ln w="9525" cap="flat" cmpd="sng">
            <a:solidFill>
              <a:srgbClr val="CCCCCC"/>
            </a:solidFill>
            <a:prstDash val="solid"/>
            <a:round/>
            <a:headEnd type="none" w="sm" len="sm"/>
            <a:tailEnd type="oval" w="med" len="med"/>
          </a:ln>
        </p:spPr>
      </p:cxnSp>
      <p:sp>
        <p:nvSpPr>
          <p:cNvPr id="580" name="Google Shape;580;p135"/>
          <p:cNvSpPr/>
          <p:nvPr/>
        </p:nvSpPr>
        <p:spPr>
          <a:xfrm>
            <a:off x="7930125" y="1938075"/>
            <a:ext cx="907500" cy="300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Get</a:t>
            </a:r>
            <a:endParaRPr sz="1200" b="0" i="0" u="none" strike="noStrike" cap="none">
              <a:solidFill>
                <a:schemeClr val="dk1"/>
              </a:solidFill>
              <a:latin typeface="DM Sans"/>
              <a:ea typeface="DM Sans"/>
              <a:cs typeface="DM Sans"/>
              <a:sym typeface="DM Sans"/>
            </a:endParaRPr>
          </a:p>
        </p:txBody>
      </p:sp>
      <p:cxnSp>
        <p:nvCxnSpPr>
          <p:cNvPr id="581" name="Google Shape;581;p135"/>
          <p:cNvCxnSpPr>
            <a:stCxn id="574" idx="3"/>
            <a:endCxn id="580" idx="1"/>
          </p:cNvCxnSpPr>
          <p:nvPr/>
        </p:nvCxnSpPr>
        <p:spPr>
          <a:xfrm rot="10800000" flipH="1">
            <a:off x="7090150" y="2088375"/>
            <a:ext cx="840000" cy="3882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582" name="Google Shape;582;p135"/>
          <p:cNvSpPr/>
          <p:nvPr/>
        </p:nvSpPr>
        <p:spPr>
          <a:xfrm>
            <a:off x="306375" y="2488575"/>
            <a:ext cx="9075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Clientes</a:t>
            </a:r>
            <a:endParaRPr sz="1200" b="0" i="0" u="none" strike="noStrike" cap="none">
              <a:solidFill>
                <a:schemeClr val="lt1"/>
              </a:solidFill>
              <a:latin typeface="DM Sans"/>
              <a:ea typeface="DM Sans"/>
              <a:cs typeface="DM Sans"/>
              <a:sym typeface="DM Sans"/>
            </a:endParaRPr>
          </a:p>
        </p:txBody>
      </p:sp>
      <p:cxnSp>
        <p:nvCxnSpPr>
          <p:cNvPr id="583" name="Google Shape;583;p135"/>
          <p:cNvCxnSpPr>
            <a:stCxn id="582" idx="3"/>
            <a:endCxn id="584" idx="1"/>
          </p:cNvCxnSpPr>
          <p:nvPr/>
        </p:nvCxnSpPr>
        <p:spPr>
          <a:xfrm rot="10800000" flipH="1">
            <a:off x="1213875" y="1860375"/>
            <a:ext cx="495000" cy="866100"/>
          </a:xfrm>
          <a:prstGeom prst="bentConnector3">
            <a:avLst>
              <a:gd name="adj1" fmla="val 49997"/>
            </a:avLst>
          </a:prstGeom>
          <a:noFill/>
          <a:ln w="9525" cap="flat" cmpd="sng">
            <a:solidFill>
              <a:srgbClr val="CCCCCC"/>
            </a:solidFill>
            <a:prstDash val="solid"/>
            <a:round/>
            <a:headEnd type="none" w="sm" len="sm"/>
            <a:tailEnd type="oval" w="med" len="med"/>
          </a:ln>
        </p:spPr>
      </p:cxnSp>
      <p:sp>
        <p:nvSpPr>
          <p:cNvPr id="584" name="Google Shape;584;p135"/>
          <p:cNvSpPr/>
          <p:nvPr/>
        </p:nvSpPr>
        <p:spPr>
          <a:xfrm>
            <a:off x="1708975" y="1622575"/>
            <a:ext cx="1181100" cy="47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Información</a:t>
            </a:r>
            <a:endParaRPr sz="1200" b="0" i="0" u="none" strike="noStrike" cap="none">
              <a:solidFill>
                <a:schemeClr val="dk1"/>
              </a:solidFill>
              <a:latin typeface="DM Sans"/>
              <a:ea typeface="DM Sans"/>
              <a:cs typeface="DM Sans"/>
              <a:sym typeface="DM Sans"/>
            </a:endParaRPr>
          </a:p>
        </p:txBody>
      </p:sp>
      <p:cxnSp>
        <p:nvCxnSpPr>
          <p:cNvPr id="585" name="Google Shape;585;p135"/>
          <p:cNvCxnSpPr>
            <a:stCxn id="584" idx="3"/>
            <a:endCxn id="568" idx="1"/>
          </p:cNvCxnSpPr>
          <p:nvPr/>
        </p:nvCxnSpPr>
        <p:spPr>
          <a:xfrm>
            <a:off x="2890075" y="1860475"/>
            <a:ext cx="522600" cy="600"/>
          </a:xfrm>
          <a:prstGeom prst="bentConnector3">
            <a:avLst>
              <a:gd name="adj1" fmla="val 50010"/>
            </a:avLst>
          </a:prstGeom>
          <a:noFill/>
          <a:ln w="9525" cap="flat" cmpd="sng">
            <a:solidFill>
              <a:srgbClr val="CCCCCC"/>
            </a:solidFill>
            <a:prstDash val="solid"/>
            <a:round/>
            <a:headEnd type="none" w="sm" len="sm"/>
            <a:tailEnd type="oval" w="med" len="med"/>
          </a:ln>
        </p:spPr>
      </p:cxnSp>
      <p:sp>
        <p:nvSpPr>
          <p:cNvPr id="586" name="Google Shape;586;p135"/>
          <p:cNvSpPr/>
          <p:nvPr/>
        </p:nvSpPr>
        <p:spPr>
          <a:xfrm>
            <a:off x="3286525" y="6728803"/>
            <a:ext cx="1399200" cy="431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Cookies</a:t>
            </a:r>
            <a:endParaRPr sz="1200" b="0" i="0" u="none" strike="noStrike" cap="none">
              <a:solidFill>
                <a:schemeClr val="dk1"/>
              </a:solidFill>
              <a:latin typeface="DM Sans"/>
              <a:ea typeface="DM Sans"/>
              <a:cs typeface="DM Sans"/>
              <a:sym typeface="DM Sans"/>
            </a:endParaRPr>
          </a:p>
        </p:txBody>
      </p:sp>
      <p:sp>
        <p:nvSpPr>
          <p:cNvPr id="587" name="Google Shape;587;p135"/>
          <p:cNvSpPr/>
          <p:nvPr/>
        </p:nvSpPr>
        <p:spPr>
          <a:xfrm>
            <a:off x="5347800" y="6135950"/>
            <a:ext cx="1596900" cy="431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¿Qué es?</a:t>
            </a:r>
            <a:endParaRPr sz="1200" b="0" i="0" u="none" strike="noStrike" cap="none">
              <a:solidFill>
                <a:schemeClr val="dk1"/>
              </a:solidFill>
              <a:latin typeface="DM Sans"/>
              <a:ea typeface="DM Sans"/>
              <a:cs typeface="DM Sans"/>
              <a:sym typeface="DM Sans"/>
            </a:endParaRPr>
          </a:p>
        </p:txBody>
      </p:sp>
      <p:cxnSp>
        <p:nvCxnSpPr>
          <p:cNvPr id="588" name="Google Shape;588;p135"/>
          <p:cNvCxnSpPr>
            <a:stCxn id="586" idx="3"/>
            <a:endCxn id="587" idx="1"/>
          </p:cNvCxnSpPr>
          <p:nvPr/>
        </p:nvCxnSpPr>
        <p:spPr>
          <a:xfrm rot="10800000" flipH="1">
            <a:off x="4685725" y="6351553"/>
            <a:ext cx="662100" cy="592800"/>
          </a:xfrm>
          <a:prstGeom prst="bentConnector3">
            <a:avLst>
              <a:gd name="adj1" fmla="val 49998"/>
            </a:avLst>
          </a:prstGeom>
          <a:noFill/>
          <a:ln w="9525" cap="flat" cmpd="sng">
            <a:solidFill>
              <a:srgbClr val="CCCCCC"/>
            </a:solidFill>
            <a:prstDash val="solid"/>
            <a:round/>
            <a:headEnd type="none" w="sm" len="sm"/>
            <a:tailEnd type="oval" w="med" len="med"/>
          </a:ln>
        </p:spPr>
      </p:cxnSp>
      <p:sp>
        <p:nvSpPr>
          <p:cNvPr id="589" name="Google Shape;589;p135"/>
          <p:cNvSpPr/>
          <p:nvPr/>
        </p:nvSpPr>
        <p:spPr>
          <a:xfrm>
            <a:off x="5347800" y="6706448"/>
            <a:ext cx="1596900" cy="47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Características</a:t>
            </a:r>
            <a:endParaRPr sz="1200" b="0" i="0" u="none" strike="noStrike" cap="none">
              <a:solidFill>
                <a:schemeClr val="dk1"/>
              </a:solidFill>
              <a:latin typeface="DM Sans"/>
              <a:ea typeface="DM Sans"/>
              <a:cs typeface="DM Sans"/>
              <a:sym typeface="DM Sans"/>
            </a:endParaRPr>
          </a:p>
        </p:txBody>
      </p:sp>
      <p:cxnSp>
        <p:nvCxnSpPr>
          <p:cNvPr id="590" name="Google Shape;590;p135"/>
          <p:cNvCxnSpPr>
            <a:stCxn id="586" idx="3"/>
            <a:endCxn id="589" idx="1"/>
          </p:cNvCxnSpPr>
          <p:nvPr/>
        </p:nvCxnSpPr>
        <p:spPr>
          <a:xfrm>
            <a:off x="4685725" y="6944353"/>
            <a:ext cx="662100" cy="600"/>
          </a:xfrm>
          <a:prstGeom prst="bentConnector3">
            <a:avLst>
              <a:gd name="adj1" fmla="val 49998"/>
            </a:avLst>
          </a:prstGeom>
          <a:noFill/>
          <a:ln w="9525" cap="flat" cmpd="sng">
            <a:solidFill>
              <a:srgbClr val="CCCCCC"/>
            </a:solidFill>
            <a:prstDash val="solid"/>
            <a:round/>
            <a:headEnd type="none" w="sm" len="sm"/>
            <a:tailEnd type="oval" w="med" len="med"/>
          </a:ln>
        </p:spPr>
      </p:cxnSp>
      <p:cxnSp>
        <p:nvCxnSpPr>
          <p:cNvPr id="591" name="Google Shape;591;p135"/>
          <p:cNvCxnSpPr>
            <a:stCxn id="586" idx="3"/>
          </p:cNvCxnSpPr>
          <p:nvPr/>
        </p:nvCxnSpPr>
        <p:spPr>
          <a:xfrm>
            <a:off x="4685725" y="6944353"/>
            <a:ext cx="642900" cy="660000"/>
          </a:xfrm>
          <a:prstGeom prst="bentConnector2">
            <a:avLst/>
          </a:prstGeom>
          <a:noFill/>
          <a:ln w="9525" cap="flat" cmpd="sng">
            <a:solidFill>
              <a:srgbClr val="CCCCCC"/>
            </a:solidFill>
            <a:prstDash val="solid"/>
            <a:round/>
            <a:headEnd type="none" w="sm" len="sm"/>
            <a:tailEnd type="oval" w="med" len="med"/>
          </a:ln>
        </p:spPr>
      </p:cxnSp>
      <p:cxnSp>
        <p:nvCxnSpPr>
          <p:cNvPr id="592" name="Google Shape;592;p135"/>
          <p:cNvCxnSpPr>
            <a:endCxn id="593" idx="1"/>
          </p:cNvCxnSpPr>
          <p:nvPr/>
        </p:nvCxnSpPr>
        <p:spPr>
          <a:xfrm rot="-5400000">
            <a:off x="1094475" y="7235200"/>
            <a:ext cx="779100" cy="197400"/>
          </a:xfrm>
          <a:prstGeom prst="bentConnector2">
            <a:avLst/>
          </a:prstGeom>
          <a:noFill/>
          <a:ln w="9525" cap="flat" cmpd="sng">
            <a:solidFill>
              <a:srgbClr val="CCCCCC"/>
            </a:solidFill>
            <a:prstDash val="solid"/>
            <a:round/>
            <a:headEnd type="none" w="sm" len="sm"/>
            <a:tailEnd type="oval" w="med" len="med"/>
          </a:ln>
        </p:spPr>
      </p:cxnSp>
      <p:sp>
        <p:nvSpPr>
          <p:cNvPr id="593" name="Google Shape;593;p135"/>
          <p:cNvSpPr/>
          <p:nvPr/>
        </p:nvSpPr>
        <p:spPr>
          <a:xfrm>
            <a:off x="1582725" y="6706450"/>
            <a:ext cx="1181100" cy="47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Información</a:t>
            </a:r>
            <a:endParaRPr sz="1200" b="0" i="0" u="none" strike="noStrike" cap="none">
              <a:solidFill>
                <a:schemeClr val="dk1"/>
              </a:solidFill>
              <a:latin typeface="DM Sans"/>
              <a:ea typeface="DM Sans"/>
              <a:cs typeface="DM Sans"/>
              <a:sym typeface="DM Sans"/>
            </a:endParaRPr>
          </a:p>
        </p:txBody>
      </p:sp>
      <p:cxnSp>
        <p:nvCxnSpPr>
          <p:cNvPr id="594" name="Google Shape;594;p135"/>
          <p:cNvCxnSpPr>
            <a:stCxn id="593" idx="3"/>
            <a:endCxn id="586" idx="1"/>
          </p:cNvCxnSpPr>
          <p:nvPr/>
        </p:nvCxnSpPr>
        <p:spPr>
          <a:xfrm>
            <a:off x="2763825" y="6944350"/>
            <a:ext cx="522600" cy="600"/>
          </a:xfrm>
          <a:prstGeom prst="bentConnector3">
            <a:avLst>
              <a:gd name="adj1" fmla="val 50010"/>
            </a:avLst>
          </a:prstGeom>
          <a:noFill/>
          <a:ln w="9525" cap="flat" cmpd="sng">
            <a:solidFill>
              <a:srgbClr val="CCCCCC"/>
            </a:solidFill>
            <a:prstDash val="solid"/>
            <a:round/>
            <a:headEnd type="none" w="sm" len="sm"/>
            <a:tailEnd type="oval" w="med" len="med"/>
          </a:ln>
        </p:spPr>
      </p:cxnSp>
      <p:sp>
        <p:nvSpPr>
          <p:cNvPr id="595" name="Google Shape;595;p135"/>
          <p:cNvSpPr/>
          <p:nvPr/>
        </p:nvSpPr>
        <p:spPr>
          <a:xfrm>
            <a:off x="5472252" y="3978650"/>
            <a:ext cx="1596900" cy="431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Utilidad</a:t>
            </a:r>
            <a:endParaRPr sz="1200" b="0" i="0" u="none" strike="noStrike" cap="none">
              <a:solidFill>
                <a:schemeClr val="dk1"/>
              </a:solidFill>
              <a:latin typeface="DM Sans"/>
              <a:ea typeface="DM Sans"/>
              <a:cs typeface="DM Sans"/>
              <a:sym typeface="DM Sans"/>
            </a:endParaRPr>
          </a:p>
        </p:txBody>
      </p:sp>
      <p:sp>
        <p:nvSpPr>
          <p:cNvPr id="596" name="Google Shape;596;p135"/>
          <p:cNvSpPr/>
          <p:nvPr/>
        </p:nvSpPr>
        <p:spPr>
          <a:xfrm>
            <a:off x="5460063" y="3363788"/>
            <a:ext cx="1596900" cy="431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Características</a:t>
            </a:r>
            <a:endParaRPr sz="1200" b="0" i="0" u="none" strike="noStrike" cap="none">
              <a:solidFill>
                <a:schemeClr val="dk1"/>
              </a:solidFill>
              <a:latin typeface="DM Sans"/>
              <a:ea typeface="DM Sans"/>
              <a:cs typeface="DM Sans"/>
              <a:sym typeface="DM Sans"/>
            </a:endParaRPr>
          </a:p>
        </p:txBody>
      </p:sp>
      <p:cxnSp>
        <p:nvCxnSpPr>
          <p:cNvPr id="597" name="Google Shape;597;p135"/>
          <p:cNvCxnSpPr>
            <a:stCxn id="582" idx="3"/>
            <a:endCxn id="598" idx="1"/>
          </p:cNvCxnSpPr>
          <p:nvPr/>
        </p:nvCxnSpPr>
        <p:spPr>
          <a:xfrm>
            <a:off x="1213875" y="2726475"/>
            <a:ext cx="495000" cy="1160400"/>
          </a:xfrm>
          <a:prstGeom prst="bentConnector3">
            <a:avLst>
              <a:gd name="adj1" fmla="val 49997"/>
            </a:avLst>
          </a:prstGeom>
          <a:noFill/>
          <a:ln w="9525" cap="flat" cmpd="sng">
            <a:solidFill>
              <a:srgbClr val="CCCCCC"/>
            </a:solidFill>
            <a:prstDash val="solid"/>
            <a:round/>
            <a:headEnd type="none" w="sm" len="sm"/>
            <a:tailEnd type="oval" w="med" len="med"/>
          </a:ln>
        </p:spPr>
      </p:cxnSp>
      <p:sp>
        <p:nvSpPr>
          <p:cNvPr id="599" name="Google Shape;599;p135"/>
          <p:cNvSpPr/>
          <p:nvPr/>
        </p:nvSpPr>
        <p:spPr>
          <a:xfrm>
            <a:off x="3584525" y="3649163"/>
            <a:ext cx="11811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Sessions</a:t>
            </a:r>
            <a:endParaRPr sz="1200" b="0" i="0" u="none" strike="noStrike" cap="none">
              <a:solidFill>
                <a:schemeClr val="lt1"/>
              </a:solidFill>
              <a:latin typeface="DM Sans"/>
              <a:ea typeface="DM Sans"/>
              <a:cs typeface="DM Sans"/>
              <a:sym typeface="DM Sans"/>
            </a:endParaRPr>
          </a:p>
        </p:txBody>
      </p:sp>
      <p:cxnSp>
        <p:nvCxnSpPr>
          <p:cNvPr id="600" name="Google Shape;600;p135"/>
          <p:cNvCxnSpPr>
            <a:stCxn id="599" idx="3"/>
            <a:endCxn id="596" idx="1"/>
          </p:cNvCxnSpPr>
          <p:nvPr/>
        </p:nvCxnSpPr>
        <p:spPr>
          <a:xfrm rot="10800000" flipH="1">
            <a:off x="4765625" y="3579263"/>
            <a:ext cx="694500" cy="307800"/>
          </a:xfrm>
          <a:prstGeom prst="bentConnector3">
            <a:avLst>
              <a:gd name="adj1" fmla="val 49996"/>
            </a:avLst>
          </a:prstGeom>
          <a:noFill/>
          <a:ln w="9525" cap="flat" cmpd="sng">
            <a:solidFill>
              <a:srgbClr val="CCCCCC"/>
            </a:solidFill>
            <a:prstDash val="solid"/>
            <a:round/>
            <a:headEnd type="none" w="sm" len="sm"/>
            <a:tailEnd type="oval" w="med" len="med"/>
          </a:ln>
        </p:spPr>
      </p:cxnSp>
      <p:sp>
        <p:nvSpPr>
          <p:cNvPr id="598" name="Google Shape;598;p135"/>
          <p:cNvSpPr/>
          <p:nvPr/>
        </p:nvSpPr>
        <p:spPr>
          <a:xfrm>
            <a:off x="1708975" y="3648863"/>
            <a:ext cx="1181100" cy="47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dk1"/>
                </a:solidFill>
                <a:latin typeface="DM Sans"/>
                <a:ea typeface="DM Sans"/>
                <a:cs typeface="DM Sans"/>
                <a:sym typeface="DM Sans"/>
              </a:rPr>
              <a:t>Identidad</a:t>
            </a:r>
            <a:endParaRPr sz="1200" b="0" i="0" u="none" strike="noStrike" cap="none">
              <a:solidFill>
                <a:schemeClr val="dk1"/>
              </a:solidFill>
              <a:latin typeface="DM Sans"/>
              <a:ea typeface="DM Sans"/>
              <a:cs typeface="DM Sans"/>
              <a:sym typeface="DM Sans"/>
            </a:endParaRPr>
          </a:p>
        </p:txBody>
      </p:sp>
      <p:cxnSp>
        <p:nvCxnSpPr>
          <p:cNvPr id="601" name="Google Shape;601;p135"/>
          <p:cNvCxnSpPr>
            <a:stCxn id="598" idx="3"/>
            <a:endCxn id="599" idx="1"/>
          </p:cNvCxnSpPr>
          <p:nvPr/>
        </p:nvCxnSpPr>
        <p:spPr>
          <a:xfrm>
            <a:off x="2890075" y="3886763"/>
            <a:ext cx="694500" cy="600"/>
          </a:xfrm>
          <a:prstGeom prst="bentConnector3">
            <a:avLst>
              <a:gd name="adj1" fmla="val 49996"/>
            </a:avLst>
          </a:prstGeom>
          <a:noFill/>
          <a:ln w="9525" cap="flat" cmpd="sng">
            <a:solidFill>
              <a:srgbClr val="CCCCCC"/>
            </a:solidFill>
            <a:prstDash val="solid"/>
            <a:round/>
            <a:headEnd type="none" w="sm" len="sm"/>
            <a:tailEnd type="oval" w="med" len="med"/>
          </a:ln>
        </p:spPr>
      </p:cxnSp>
      <p:cxnSp>
        <p:nvCxnSpPr>
          <p:cNvPr id="602" name="Google Shape;602;p135"/>
          <p:cNvCxnSpPr>
            <a:stCxn id="599" idx="3"/>
            <a:endCxn id="595" idx="1"/>
          </p:cNvCxnSpPr>
          <p:nvPr/>
        </p:nvCxnSpPr>
        <p:spPr>
          <a:xfrm>
            <a:off x="4765625" y="3887063"/>
            <a:ext cx="706500" cy="307200"/>
          </a:xfrm>
          <a:prstGeom prst="bentConnector3">
            <a:avLst>
              <a:gd name="adj1" fmla="val 50009"/>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36"/>
          <p:cNvSpPr txBox="1"/>
          <p:nvPr/>
        </p:nvSpPr>
        <p:spPr>
          <a:xfrm>
            <a:off x="812253" y="2202300"/>
            <a:ext cx="7519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accent6"/>
                </a:solidFill>
                <a:latin typeface="DM Sans"/>
                <a:ea typeface="DM Sans"/>
                <a:cs typeface="DM Sans"/>
                <a:sym typeface="DM Sans"/>
              </a:rPr>
              <a:t>Cookies</a:t>
            </a:r>
            <a:endParaRPr sz="4000" b="1" i="0" u="none" strike="noStrike" cap="none">
              <a:solidFill>
                <a:schemeClr val="accent6"/>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37"/>
          <p:cNvSpPr txBox="1"/>
          <p:nvPr/>
        </p:nvSpPr>
        <p:spPr>
          <a:xfrm>
            <a:off x="627600" y="584400"/>
            <a:ext cx="8141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La necesidad de saber información del cliente</a:t>
            </a:r>
            <a:endParaRPr sz="4000" b="1">
              <a:solidFill>
                <a:schemeClr val="dk1"/>
              </a:solidFill>
              <a:latin typeface="DM Sans"/>
              <a:ea typeface="DM Sans"/>
              <a:cs typeface="DM Sans"/>
              <a:sym typeface="DM Sans"/>
            </a:endParaRPr>
          </a:p>
        </p:txBody>
      </p:sp>
      <p:sp>
        <p:nvSpPr>
          <p:cNvPr id="613" name="Google Shape;613;p137"/>
          <p:cNvSpPr txBox="1"/>
          <p:nvPr/>
        </p:nvSpPr>
        <p:spPr>
          <a:xfrm>
            <a:off x="627588" y="2232950"/>
            <a:ext cx="3834600" cy="15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a:solidFill>
                  <a:schemeClr val="dk1"/>
                </a:solidFill>
                <a:latin typeface="DM Sans"/>
                <a:ea typeface="DM Sans"/>
                <a:cs typeface="DM Sans"/>
                <a:sym typeface="DM Sans"/>
              </a:rPr>
              <a:t>Cuando desarrollamos un sitio web, tenemos que contemplar que </a:t>
            </a:r>
            <a:r>
              <a:rPr lang="es" sz="1300">
                <a:solidFill>
                  <a:schemeClr val="dk1"/>
                </a:solidFill>
                <a:highlight>
                  <a:schemeClr val="accent6"/>
                </a:highlight>
                <a:latin typeface="DM Sans"/>
                <a:ea typeface="DM Sans"/>
                <a:cs typeface="DM Sans"/>
                <a:sym typeface="DM Sans"/>
              </a:rPr>
              <a:t>la forma de interactuar de un cliente suele ser diferente</a:t>
            </a:r>
            <a:r>
              <a:rPr lang="es" sz="1300">
                <a:solidFill>
                  <a:schemeClr val="dk1"/>
                </a:solidFill>
                <a:latin typeface="DM Sans"/>
                <a:ea typeface="DM Sans"/>
                <a:cs typeface="DM Sans"/>
                <a:sym typeface="DM Sans"/>
              </a:rPr>
              <a:t>, entonces es importante tener algún recurso para saber información sobre ciertos detalles de información y comportamiento de un cliente, para que el servidor pueda usar eso a su favor.</a:t>
            </a:r>
            <a:endParaRPr sz="1350" b="0" i="0" u="none" strike="noStrike" cap="none">
              <a:solidFill>
                <a:srgbClr val="000000"/>
              </a:solidFill>
              <a:latin typeface="DM Sans"/>
              <a:ea typeface="DM Sans"/>
              <a:cs typeface="DM Sans"/>
              <a:sym typeface="DM Sans"/>
            </a:endParaRPr>
          </a:p>
        </p:txBody>
      </p:sp>
      <p:sp>
        <p:nvSpPr>
          <p:cNvPr id="614" name="Google Shape;614;p137"/>
          <p:cNvSpPr txBox="1"/>
          <p:nvPr/>
        </p:nvSpPr>
        <p:spPr>
          <a:xfrm>
            <a:off x="4681813" y="2232950"/>
            <a:ext cx="38346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a:solidFill>
                  <a:schemeClr val="dk1"/>
                </a:solidFill>
                <a:latin typeface="DM Sans"/>
                <a:ea typeface="DM Sans"/>
                <a:cs typeface="DM Sans"/>
                <a:sym typeface="DM Sans"/>
              </a:rPr>
              <a:t>¿Cómo podemos seguir un rastro de los clientes de nuestro sitio web y poder obtener un poco más de información de contacto y/o de  comportamiento sobre los clientes que nos visitan? </a:t>
            </a:r>
            <a:endParaRPr sz="13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00">
                <a:solidFill>
                  <a:schemeClr val="dk1"/>
                </a:solidFill>
                <a:latin typeface="DM Sans"/>
                <a:ea typeface="DM Sans"/>
                <a:cs typeface="DM Sans"/>
                <a:sym typeface="DM Sans"/>
              </a:rPr>
              <a:t>La respuesta: </a:t>
            </a:r>
            <a:r>
              <a:rPr lang="es" sz="1300" b="1">
                <a:solidFill>
                  <a:schemeClr val="dk1"/>
                </a:solidFill>
                <a:latin typeface="DM Sans"/>
                <a:ea typeface="DM Sans"/>
                <a:cs typeface="DM Sans"/>
                <a:sym typeface="DM Sans"/>
              </a:rPr>
              <a:t>cookies</a:t>
            </a:r>
            <a:r>
              <a:rPr lang="es" sz="1300">
                <a:solidFill>
                  <a:schemeClr val="dk1"/>
                </a:solidFill>
                <a:latin typeface="DM Sans"/>
                <a:ea typeface="DM Sans"/>
                <a:cs typeface="DM Sans"/>
                <a:sym typeface="DM Sans"/>
              </a:rPr>
              <a:t>. </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38"/>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38"/>
          <p:cNvSpPr txBox="1"/>
          <p:nvPr/>
        </p:nvSpPr>
        <p:spPr>
          <a:xfrm>
            <a:off x="3130725" y="769725"/>
            <a:ext cx="5946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una cookie?</a:t>
            </a:r>
            <a:endParaRPr sz="4000" b="1" i="0" u="none" strike="noStrike" cap="none">
              <a:solidFill>
                <a:schemeClr val="dk1"/>
              </a:solidFill>
              <a:latin typeface="DM Sans"/>
              <a:ea typeface="DM Sans"/>
              <a:cs typeface="DM Sans"/>
              <a:sym typeface="DM Sans"/>
            </a:endParaRPr>
          </a:p>
        </p:txBody>
      </p:sp>
      <p:sp>
        <p:nvSpPr>
          <p:cNvPr id="621" name="Google Shape;621;p138"/>
          <p:cNvSpPr txBox="1"/>
          <p:nvPr/>
        </p:nvSpPr>
        <p:spPr>
          <a:xfrm>
            <a:off x="3273925" y="1640150"/>
            <a:ext cx="51699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cookie es un pequeñísimo archivo de texto donde podremos almacenar información </a:t>
            </a:r>
            <a:r>
              <a:rPr lang="es" sz="1350" b="1">
                <a:latin typeface="DM Sans"/>
                <a:ea typeface="DM Sans"/>
                <a:cs typeface="DM Sans"/>
                <a:sym typeface="DM Sans"/>
              </a:rPr>
              <a:t>dentro del navegador</a:t>
            </a:r>
            <a:r>
              <a:rPr lang="es" sz="1350">
                <a:latin typeface="DM Sans"/>
                <a:ea typeface="DM Sans"/>
                <a:cs typeface="DM Sans"/>
                <a:sym typeface="DM Sans"/>
              </a:rPr>
              <a:t>, de manera que pueda viajar entre las peticiones y sirva como un ligero contenedor de información necesaria para poder procesar ciertas peticiones.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Algunos de los datos que se suelen guardar en una cookie son:</a:t>
            </a:r>
            <a:br>
              <a:rPr lang="es" sz="1350">
                <a:latin typeface="DM Sans"/>
                <a:ea typeface="DM Sans"/>
                <a:cs typeface="DM Sans"/>
                <a:sym typeface="DM Sans"/>
              </a:rPr>
            </a:b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Nombres de usuario</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IDs de </a:t>
            </a:r>
            <a:r>
              <a:rPr lang="es" sz="1350" b="1">
                <a:latin typeface="DM Sans"/>
                <a:ea typeface="DM Sans"/>
                <a:cs typeface="DM Sans"/>
                <a:sym typeface="DM Sans"/>
              </a:rPr>
              <a:t>sesiones </a:t>
            </a:r>
            <a:r>
              <a:rPr lang="es" sz="1350">
                <a:latin typeface="DM Sans"/>
                <a:ea typeface="DM Sans"/>
                <a:cs typeface="DM Sans"/>
                <a:sym typeface="DM Sans"/>
              </a:rPr>
              <a:t>(que abarcaremos más adelante)</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Preferencias de navegación para tu página. </a:t>
            </a:r>
            <a:endParaRPr sz="1350">
              <a:latin typeface="DM Sans"/>
              <a:ea typeface="DM Sans"/>
              <a:cs typeface="DM Sans"/>
              <a:sym typeface="DM Sans"/>
            </a:endParaRPr>
          </a:p>
        </p:txBody>
      </p:sp>
      <p:pic>
        <p:nvPicPr>
          <p:cNvPr id="622" name="Google Shape;622;p138"/>
          <p:cNvPicPr preferRelativeResize="0"/>
          <p:nvPr/>
        </p:nvPicPr>
        <p:blipFill rotWithShape="1">
          <a:blip r:embed="rId3">
            <a:alphaModFix/>
          </a:blip>
          <a:srcRect l="19904" r="26487"/>
          <a:stretch/>
        </p:blipFill>
        <p:spPr>
          <a:xfrm>
            <a:off x="605625" y="1875338"/>
            <a:ext cx="2525100" cy="2415624"/>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39"/>
          <p:cNvSpPr txBox="1"/>
          <p:nvPr/>
        </p:nvSpPr>
        <p:spPr>
          <a:xfrm>
            <a:off x="812253" y="1863750"/>
            <a:ext cx="75195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sz="4000" b="1">
                <a:solidFill>
                  <a:schemeClr val="lt1"/>
                </a:solidFill>
                <a:latin typeface="DM Sans"/>
                <a:ea typeface="DM Sans"/>
                <a:cs typeface="DM Sans"/>
                <a:sym typeface="DM Sans"/>
              </a:rPr>
              <a:t>Rastros que suele dejar un </a:t>
            </a:r>
            <a:r>
              <a:rPr lang="es" sz="4000" b="1">
                <a:solidFill>
                  <a:srgbClr val="EAFF6A"/>
                </a:solidFill>
                <a:latin typeface="DM Sans"/>
                <a:ea typeface="DM Sans"/>
                <a:cs typeface="DM Sans"/>
                <a:sym typeface="DM Sans"/>
              </a:rPr>
              <a:t>usuario al navegar en la web </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140"/>
          <p:cNvPicPr preferRelativeResize="0"/>
          <p:nvPr/>
        </p:nvPicPr>
        <p:blipFill rotWithShape="1">
          <a:blip r:embed="rId3">
            <a:alphaModFix/>
          </a:blip>
          <a:srcRect l="14077" t="19854" r="22280" b="23677"/>
          <a:stretch/>
        </p:blipFill>
        <p:spPr>
          <a:xfrm>
            <a:off x="849700" y="3412900"/>
            <a:ext cx="509450" cy="452050"/>
          </a:xfrm>
          <a:prstGeom prst="rect">
            <a:avLst/>
          </a:prstGeom>
          <a:noFill/>
          <a:ln>
            <a:noFill/>
          </a:ln>
        </p:spPr>
      </p:pic>
      <p:pic>
        <p:nvPicPr>
          <p:cNvPr id="633" name="Google Shape;633;p140"/>
          <p:cNvPicPr preferRelativeResize="0"/>
          <p:nvPr/>
        </p:nvPicPr>
        <p:blipFill>
          <a:blip r:embed="rId4">
            <a:alphaModFix/>
          </a:blip>
          <a:stretch>
            <a:fillRect/>
          </a:stretch>
        </p:blipFill>
        <p:spPr>
          <a:xfrm>
            <a:off x="743926" y="1582022"/>
            <a:ext cx="720388" cy="800400"/>
          </a:xfrm>
          <a:prstGeom prst="rect">
            <a:avLst/>
          </a:prstGeom>
          <a:noFill/>
          <a:ln>
            <a:noFill/>
          </a:ln>
        </p:spPr>
      </p:pic>
      <p:pic>
        <p:nvPicPr>
          <p:cNvPr id="634" name="Google Shape;634;p140"/>
          <p:cNvPicPr preferRelativeResize="0"/>
          <p:nvPr/>
        </p:nvPicPr>
        <p:blipFill rotWithShape="1">
          <a:blip r:embed="rId5">
            <a:alphaModFix/>
          </a:blip>
          <a:srcRect t="41812" b="42027"/>
          <a:stretch/>
        </p:blipFill>
        <p:spPr>
          <a:xfrm>
            <a:off x="333675" y="2165750"/>
            <a:ext cx="8810324" cy="723400"/>
          </a:xfrm>
          <a:prstGeom prst="rect">
            <a:avLst/>
          </a:prstGeom>
          <a:noFill/>
          <a:ln>
            <a:noFill/>
          </a:ln>
        </p:spPr>
      </p:pic>
      <p:sp>
        <p:nvSpPr>
          <p:cNvPr id="635" name="Google Shape;635;p140"/>
          <p:cNvSpPr txBox="1"/>
          <p:nvPr/>
        </p:nvSpPr>
        <p:spPr>
          <a:xfrm>
            <a:off x="211725" y="209250"/>
            <a:ext cx="7748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Ejemplo</a:t>
            </a:r>
            <a:endParaRPr sz="4000" b="1">
              <a:latin typeface="DM Sans"/>
              <a:ea typeface="DM Sans"/>
              <a:cs typeface="DM Sans"/>
              <a:sym typeface="DM Sans"/>
            </a:endParaRPr>
          </a:p>
        </p:txBody>
      </p:sp>
      <p:pic>
        <p:nvPicPr>
          <p:cNvPr id="636" name="Google Shape;636;p140"/>
          <p:cNvPicPr preferRelativeResize="0"/>
          <p:nvPr/>
        </p:nvPicPr>
        <p:blipFill rotWithShape="1">
          <a:blip r:embed="rId3">
            <a:alphaModFix/>
          </a:blip>
          <a:srcRect l="14076" t="19854" r="64536" b="23677"/>
          <a:stretch/>
        </p:blipFill>
        <p:spPr>
          <a:xfrm>
            <a:off x="849700" y="2435125"/>
            <a:ext cx="370299" cy="977777"/>
          </a:xfrm>
          <a:prstGeom prst="rect">
            <a:avLst/>
          </a:prstGeom>
          <a:noFill/>
          <a:ln>
            <a:noFill/>
          </a:ln>
        </p:spPr>
      </p:pic>
      <p:sp>
        <p:nvSpPr>
          <p:cNvPr id="637" name="Google Shape;637;p140"/>
          <p:cNvSpPr txBox="1"/>
          <p:nvPr/>
        </p:nvSpPr>
        <p:spPr>
          <a:xfrm>
            <a:off x="420425" y="1134488"/>
            <a:ext cx="1692900" cy="3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50">
                <a:latin typeface="DM Sans"/>
                <a:ea typeface="DM Sans"/>
                <a:cs typeface="DM Sans"/>
                <a:sym typeface="DM Sans"/>
              </a:rPr>
              <a:t>El cliente hace login</a:t>
            </a:r>
            <a:endParaRPr sz="1250">
              <a:latin typeface="DM Sans"/>
              <a:ea typeface="DM Sans"/>
              <a:cs typeface="DM Sans"/>
              <a:sym typeface="DM Sans"/>
            </a:endParaRPr>
          </a:p>
        </p:txBody>
      </p:sp>
      <p:sp>
        <p:nvSpPr>
          <p:cNvPr id="638" name="Google Shape;638;p140"/>
          <p:cNvSpPr txBox="1"/>
          <p:nvPr/>
        </p:nvSpPr>
        <p:spPr>
          <a:xfrm>
            <a:off x="437376" y="3990850"/>
            <a:ext cx="1334100" cy="76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250">
                <a:latin typeface="DM Sans"/>
                <a:ea typeface="DM Sans"/>
                <a:cs typeface="DM Sans"/>
                <a:sym typeface="DM Sans"/>
              </a:rPr>
              <a:t>La cookie almacena el id de la sesión</a:t>
            </a:r>
            <a:endParaRPr sz="1250">
              <a:latin typeface="DM Sans"/>
              <a:ea typeface="DM Sans"/>
              <a:cs typeface="DM Sans"/>
              <a:sym typeface="DM Sans"/>
            </a:endParaRPr>
          </a:p>
        </p:txBody>
      </p:sp>
      <p:pic>
        <p:nvPicPr>
          <p:cNvPr id="639" name="Google Shape;639;p140"/>
          <p:cNvPicPr preferRelativeResize="0"/>
          <p:nvPr/>
        </p:nvPicPr>
        <p:blipFill rotWithShape="1">
          <a:blip r:embed="rId3">
            <a:alphaModFix/>
          </a:blip>
          <a:srcRect l="14077" t="19854" r="22280" b="23677"/>
          <a:stretch/>
        </p:blipFill>
        <p:spPr>
          <a:xfrm>
            <a:off x="3425225" y="3412900"/>
            <a:ext cx="509450" cy="452050"/>
          </a:xfrm>
          <a:prstGeom prst="rect">
            <a:avLst/>
          </a:prstGeom>
          <a:noFill/>
          <a:ln>
            <a:noFill/>
          </a:ln>
        </p:spPr>
      </p:pic>
      <p:pic>
        <p:nvPicPr>
          <p:cNvPr id="640" name="Google Shape;640;p140"/>
          <p:cNvPicPr preferRelativeResize="0"/>
          <p:nvPr/>
        </p:nvPicPr>
        <p:blipFill rotWithShape="1">
          <a:blip r:embed="rId3">
            <a:alphaModFix/>
          </a:blip>
          <a:srcRect l="14076" t="19854" r="64536" b="23677"/>
          <a:stretch/>
        </p:blipFill>
        <p:spPr>
          <a:xfrm>
            <a:off x="3425225" y="2435125"/>
            <a:ext cx="370299" cy="977777"/>
          </a:xfrm>
          <a:prstGeom prst="rect">
            <a:avLst/>
          </a:prstGeom>
          <a:noFill/>
          <a:ln>
            <a:noFill/>
          </a:ln>
        </p:spPr>
      </p:pic>
      <p:sp>
        <p:nvSpPr>
          <p:cNvPr id="641" name="Google Shape;641;p140"/>
          <p:cNvSpPr txBox="1"/>
          <p:nvPr/>
        </p:nvSpPr>
        <p:spPr>
          <a:xfrm>
            <a:off x="2523898" y="3798550"/>
            <a:ext cx="2312100" cy="1146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s" sz="1250">
                <a:latin typeface="DM Sans"/>
                <a:ea typeface="DM Sans"/>
                <a:cs typeface="DM Sans"/>
                <a:sym typeface="DM Sans"/>
              </a:rPr>
              <a:t>La cookie almacena:</a:t>
            </a:r>
            <a:endParaRPr sz="1250">
              <a:latin typeface="DM Sans"/>
              <a:ea typeface="DM Sans"/>
              <a:cs typeface="DM Sans"/>
              <a:sym typeface="DM Sans"/>
            </a:endParaRPr>
          </a:p>
          <a:p>
            <a:pPr marL="457200" lvl="0" indent="-307975" algn="ctr" rtl="0">
              <a:spcBef>
                <a:spcPts val="0"/>
              </a:spcBef>
              <a:spcAft>
                <a:spcPts val="0"/>
              </a:spcAft>
              <a:buClr>
                <a:schemeClr val="accent4"/>
              </a:buClr>
              <a:buSzPts val="1250"/>
              <a:buFont typeface="DM Sans"/>
              <a:buChar char="✓"/>
            </a:pPr>
            <a:r>
              <a:rPr lang="es" sz="1250">
                <a:latin typeface="DM Sans"/>
                <a:ea typeface="DM Sans"/>
                <a:cs typeface="DM Sans"/>
                <a:sym typeface="DM Sans"/>
              </a:rPr>
              <a:t>Id de sesión</a:t>
            </a:r>
            <a:endParaRPr sz="1250">
              <a:latin typeface="DM Sans"/>
              <a:ea typeface="DM Sans"/>
              <a:cs typeface="DM Sans"/>
              <a:sym typeface="DM Sans"/>
            </a:endParaRPr>
          </a:p>
          <a:p>
            <a:pPr marL="457200" lvl="0" indent="-307975" algn="ctr" rtl="0">
              <a:spcBef>
                <a:spcPts val="0"/>
              </a:spcBef>
              <a:spcAft>
                <a:spcPts val="0"/>
              </a:spcAft>
              <a:buClr>
                <a:schemeClr val="accent4"/>
              </a:buClr>
              <a:buSzPts val="1250"/>
              <a:buFont typeface="DM Sans"/>
              <a:buChar char="✓"/>
            </a:pPr>
            <a:r>
              <a:rPr lang="es" sz="1250">
                <a:latin typeface="DM Sans"/>
                <a:ea typeface="DM Sans"/>
                <a:cs typeface="DM Sans"/>
                <a:sym typeface="DM Sans"/>
              </a:rPr>
              <a:t>preferencias de configuración en página</a:t>
            </a:r>
            <a:endParaRPr sz="1250">
              <a:latin typeface="DM Sans"/>
              <a:ea typeface="DM Sans"/>
              <a:cs typeface="DM Sans"/>
              <a:sym typeface="DM Sans"/>
            </a:endParaRPr>
          </a:p>
        </p:txBody>
      </p:sp>
      <p:sp>
        <p:nvSpPr>
          <p:cNvPr id="642" name="Google Shape;642;p140"/>
          <p:cNvSpPr txBox="1"/>
          <p:nvPr/>
        </p:nvSpPr>
        <p:spPr>
          <a:xfrm>
            <a:off x="2486552" y="1009650"/>
            <a:ext cx="23868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250">
                <a:latin typeface="DM Sans"/>
                <a:ea typeface="DM Sans"/>
                <a:cs typeface="DM Sans"/>
                <a:sym typeface="DM Sans"/>
              </a:rPr>
              <a:t>El cliente pone el fondo de la página en modo “oscuro”</a:t>
            </a:r>
            <a:endParaRPr sz="1250">
              <a:latin typeface="DM Sans"/>
              <a:ea typeface="DM Sans"/>
              <a:cs typeface="DM Sans"/>
              <a:sym typeface="DM Sans"/>
            </a:endParaRPr>
          </a:p>
        </p:txBody>
      </p:sp>
      <p:pic>
        <p:nvPicPr>
          <p:cNvPr id="643" name="Google Shape;643;p140"/>
          <p:cNvPicPr preferRelativeResize="0"/>
          <p:nvPr/>
        </p:nvPicPr>
        <p:blipFill rotWithShape="1">
          <a:blip r:embed="rId3">
            <a:alphaModFix/>
          </a:blip>
          <a:srcRect l="14077" t="19854" r="22280" b="23677"/>
          <a:stretch/>
        </p:blipFill>
        <p:spPr>
          <a:xfrm>
            <a:off x="6286125" y="3412900"/>
            <a:ext cx="509450" cy="452050"/>
          </a:xfrm>
          <a:prstGeom prst="rect">
            <a:avLst/>
          </a:prstGeom>
          <a:noFill/>
          <a:ln>
            <a:noFill/>
          </a:ln>
        </p:spPr>
      </p:pic>
      <p:pic>
        <p:nvPicPr>
          <p:cNvPr id="644" name="Google Shape;644;p140"/>
          <p:cNvPicPr preferRelativeResize="0"/>
          <p:nvPr/>
        </p:nvPicPr>
        <p:blipFill rotWithShape="1">
          <a:blip r:embed="rId3">
            <a:alphaModFix/>
          </a:blip>
          <a:srcRect l="14076" t="19854" r="64536" b="23677"/>
          <a:stretch/>
        </p:blipFill>
        <p:spPr>
          <a:xfrm>
            <a:off x="6312675" y="2435125"/>
            <a:ext cx="370299" cy="977777"/>
          </a:xfrm>
          <a:prstGeom prst="rect">
            <a:avLst/>
          </a:prstGeom>
          <a:noFill/>
          <a:ln>
            <a:noFill/>
          </a:ln>
        </p:spPr>
      </p:pic>
      <p:sp>
        <p:nvSpPr>
          <p:cNvPr id="645" name="Google Shape;645;p140"/>
          <p:cNvSpPr txBox="1"/>
          <p:nvPr/>
        </p:nvSpPr>
        <p:spPr>
          <a:xfrm>
            <a:off x="5315202" y="3798550"/>
            <a:ext cx="2451300" cy="11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250">
                <a:latin typeface="DM Sans"/>
                <a:ea typeface="DM Sans"/>
                <a:cs typeface="DM Sans"/>
                <a:sym typeface="DM Sans"/>
              </a:rPr>
              <a:t>La cookie almacena:</a:t>
            </a:r>
            <a:endParaRPr sz="1250">
              <a:latin typeface="DM Sans"/>
              <a:ea typeface="DM Sans"/>
              <a:cs typeface="DM Sans"/>
              <a:sym typeface="DM Sans"/>
            </a:endParaRPr>
          </a:p>
          <a:p>
            <a:pPr marL="457200" lvl="0" indent="-307975" algn="ctr" rtl="0">
              <a:spcBef>
                <a:spcPts val="0"/>
              </a:spcBef>
              <a:spcAft>
                <a:spcPts val="0"/>
              </a:spcAft>
              <a:buClr>
                <a:schemeClr val="accent4"/>
              </a:buClr>
              <a:buSzPts val="1250"/>
              <a:buFont typeface="DM Sans"/>
              <a:buChar char="✓"/>
            </a:pPr>
            <a:r>
              <a:rPr lang="es" sz="1250">
                <a:latin typeface="DM Sans"/>
                <a:ea typeface="DM Sans"/>
                <a:cs typeface="DM Sans"/>
                <a:sym typeface="DM Sans"/>
              </a:rPr>
              <a:t>Id de sesión</a:t>
            </a:r>
            <a:endParaRPr sz="1250">
              <a:latin typeface="DM Sans"/>
              <a:ea typeface="DM Sans"/>
              <a:cs typeface="DM Sans"/>
              <a:sym typeface="DM Sans"/>
            </a:endParaRPr>
          </a:p>
          <a:p>
            <a:pPr marL="457200" lvl="0" indent="-307975" algn="ctr" rtl="0">
              <a:spcBef>
                <a:spcPts val="0"/>
              </a:spcBef>
              <a:spcAft>
                <a:spcPts val="0"/>
              </a:spcAft>
              <a:buClr>
                <a:schemeClr val="accent4"/>
              </a:buClr>
              <a:buSzPts val="1250"/>
              <a:buFont typeface="DM Sans"/>
              <a:buChar char="✓"/>
            </a:pPr>
            <a:r>
              <a:rPr lang="es" sz="1250">
                <a:latin typeface="DM Sans"/>
                <a:ea typeface="DM Sans"/>
                <a:cs typeface="DM Sans"/>
                <a:sym typeface="DM Sans"/>
              </a:rPr>
              <a:t>preferencias de configuración en página</a:t>
            </a:r>
            <a:endParaRPr sz="1250">
              <a:latin typeface="DM Sans"/>
              <a:ea typeface="DM Sans"/>
              <a:cs typeface="DM Sans"/>
              <a:sym typeface="DM Sans"/>
            </a:endParaRPr>
          </a:p>
          <a:p>
            <a:pPr marL="457200" lvl="0" indent="-307975" algn="ctr" rtl="0">
              <a:spcBef>
                <a:spcPts val="0"/>
              </a:spcBef>
              <a:spcAft>
                <a:spcPts val="0"/>
              </a:spcAft>
              <a:buClr>
                <a:schemeClr val="accent4"/>
              </a:buClr>
              <a:buSzPts val="1250"/>
              <a:buFont typeface="DM Sans"/>
              <a:buChar char="✓"/>
            </a:pPr>
            <a:r>
              <a:rPr lang="es" sz="1250">
                <a:latin typeface="DM Sans"/>
                <a:ea typeface="DM Sans"/>
                <a:cs typeface="DM Sans"/>
                <a:sym typeface="DM Sans"/>
              </a:rPr>
              <a:t>Búsquedas recientes</a:t>
            </a:r>
            <a:endParaRPr sz="1250">
              <a:latin typeface="DM Sans"/>
              <a:ea typeface="DM Sans"/>
              <a:cs typeface="DM Sans"/>
              <a:sym typeface="DM Sans"/>
            </a:endParaRPr>
          </a:p>
        </p:txBody>
      </p:sp>
      <p:pic>
        <p:nvPicPr>
          <p:cNvPr id="646" name="Google Shape;646;p140"/>
          <p:cNvPicPr preferRelativeResize="0"/>
          <p:nvPr/>
        </p:nvPicPr>
        <p:blipFill>
          <a:blip r:embed="rId4">
            <a:alphaModFix/>
          </a:blip>
          <a:stretch>
            <a:fillRect/>
          </a:stretch>
        </p:blipFill>
        <p:spPr>
          <a:xfrm>
            <a:off x="3250176" y="1582022"/>
            <a:ext cx="720388" cy="800400"/>
          </a:xfrm>
          <a:prstGeom prst="rect">
            <a:avLst/>
          </a:prstGeom>
          <a:noFill/>
          <a:ln>
            <a:noFill/>
          </a:ln>
        </p:spPr>
      </p:pic>
      <p:sp>
        <p:nvSpPr>
          <p:cNvPr id="647" name="Google Shape;647;p140"/>
          <p:cNvSpPr txBox="1"/>
          <p:nvPr/>
        </p:nvSpPr>
        <p:spPr>
          <a:xfrm>
            <a:off x="5452463" y="1009638"/>
            <a:ext cx="20907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250">
                <a:latin typeface="DM Sans"/>
                <a:ea typeface="DM Sans"/>
                <a:cs typeface="DM Sans"/>
                <a:sym typeface="DM Sans"/>
              </a:rPr>
              <a:t>El cliente busca productos específicos</a:t>
            </a:r>
            <a:endParaRPr sz="1250">
              <a:latin typeface="DM Sans"/>
              <a:ea typeface="DM Sans"/>
              <a:cs typeface="DM Sans"/>
              <a:sym typeface="DM Sans"/>
            </a:endParaRPr>
          </a:p>
        </p:txBody>
      </p:sp>
      <p:pic>
        <p:nvPicPr>
          <p:cNvPr id="648" name="Google Shape;648;p140"/>
          <p:cNvPicPr preferRelativeResize="0"/>
          <p:nvPr/>
        </p:nvPicPr>
        <p:blipFill>
          <a:blip r:embed="rId4">
            <a:alphaModFix/>
          </a:blip>
          <a:stretch>
            <a:fillRect/>
          </a:stretch>
        </p:blipFill>
        <p:spPr>
          <a:xfrm>
            <a:off x="6137626" y="1582022"/>
            <a:ext cx="720388" cy="800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4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¡Importante!</a:t>
            </a:r>
            <a:endParaRPr sz="4000" b="1" i="0" u="none" strike="noStrike" cap="none">
              <a:solidFill>
                <a:srgbClr val="EAFF6A"/>
              </a:solidFill>
              <a:latin typeface="DM Sans"/>
              <a:ea typeface="DM Sans"/>
              <a:cs typeface="DM Sans"/>
              <a:sym typeface="DM Sans"/>
            </a:endParaRPr>
          </a:p>
        </p:txBody>
      </p:sp>
      <p:sp>
        <p:nvSpPr>
          <p:cNvPr id="654" name="Google Shape;654;p141"/>
          <p:cNvSpPr txBox="1"/>
          <p:nvPr/>
        </p:nvSpPr>
        <p:spPr>
          <a:xfrm>
            <a:off x="473350" y="1626100"/>
            <a:ext cx="8101800" cy="2662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300">
                <a:solidFill>
                  <a:schemeClr val="lt1"/>
                </a:solidFill>
                <a:latin typeface="DM Sans"/>
                <a:ea typeface="DM Sans"/>
                <a:cs typeface="DM Sans"/>
                <a:sym typeface="DM Sans"/>
              </a:rPr>
              <a:t>Las cookies viven en el navegador, por lo que son fácilmente accesibles por múltiples elementos externos.</a:t>
            </a:r>
            <a:endParaRPr sz="2300">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300">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300" b="1">
                <a:solidFill>
                  <a:srgbClr val="EAFF6A"/>
                </a:solidFill>
                <a:latin typeface="DM Sans"/>
                <a:ea typeface="DM Sans"/>
                <a:cs typeface="DM Sans"/>
                <a:sym typeface="DM Sans"/>
              </a:rPr>
              <a:t>Por ningún motivo guardamos información sensible en una cookie</a:t>
            </a:r>
            <a:r>
              <a:rPr lang="es" sz="2300">
                <a:solidFill>
                  <a:srgbClr val="EAFF6A"/>
                </a:solidFill>
                <a:latin typeface="DM Sans"/>
                <a:ea typeface="DM Sans"/>
                <a:cs typeface="DM Sans"/>
                <a:sym typeface="DM Sans"/>
              </a:rPr>
              <a:t>.</a:t>
            </a:r>
            <a:r>
              <a:rPr lang="es" sz="2300">
                <a:solidFill>
                  <a:schemeClr val="lt1"/>
                </a:solidFill>
                <a:latin typeface="DM Sans"/>
                <a:ea typeface="DM Sans"/>
                <a:cs typeface="DM Sans"/>
                <a:sym typeface="DM Sans"/>
              </a:rPr>
              <a:t> Nunca guardamos información de métodos de pago, contraseñas, ni cualquier dato que pudiera comprometer la seguridad del cliente.</a:t>
            </a:r>
            <a:endParaRPr sz="230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81"/>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81"/>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MongoDB</a:t>
            </a:r>
            <a:endParaRPr sz="3500" b="1" i="0" u="none" strike="noStrike" cap="none">
              <a:solidFill>
                <a:schemeClr val="lt1"/>
              </a:solidFill>
              <a:latin typeface="DM Sans"/>
              <a:ea typeface="DM Sans"/>
              <a:cs typeface="DM Sans"/>
              <a:sym typeface="DM Sans"/>
            </a:endParaRPr>
          </a:p>
        </p:txBody>
      </p:sp>
      <p:sp>
        <p:nvSpPr>
          <p:cNvPr id="383" name="Google Shape;383;p81"/>
          <p:cNvSpPr txBox="1"/>
          <p:nvPr/>
        </p:nvSpPr>
        <p:spPr>
          <a:xfrm>
            <a:off x="723600" y="2020600"/>
            <a:ext cx="4630500" cy="1746900"/>
          </a:xfrm>
          <a:prstGeom prst="rect">
            <a:avLst/>
          </a:prstGeom>
          <a:noFill/>
          <a:ln>
            <a:noFill/>
          </a:ln>
        </p:spPr>
        <p:txBody>
          <a:bodyPr spcFirstLastPara="1" wrap="square" lIns="91425" tIns="91425" rIns="91425" bIns="91425" anchor="t" anchorCtr="0">
            <a:spAutoFit/>
          </a:bodyPr>
          <a:lstStyle/>
          <a:p>
            <a:pPr marL="457200" marR="0" lvl="0" indent="-320675" algn="l" rtl="0">
              <a:lnSpc>
                <a:spcPct val="100000"/>
              </a:lnSpc>
              <a:spcBef>
                <a:spcPts val="0"/>
              </a:spcBef>
              <a:spcAft>
                <a:spcPts val="0"/>
              </a:spcAft>
              <a:buClr>
                <a:schemeClr val="accent4"/>
              </a:buClr>
              <a:buSzPts val="1450"/>
              <a:buFont typeface="DM Sans"/>
              <a:buChar char="✓"/>
            </a:pPr>
            <a:r>
              <a:rPr lang="es" sz="1450">
                <a:latin typeface="DM Sans"/>
                <a:ea typeface="DM Sans"/>
                <a:cs typeface="DM Sans"/>
                <a:sym typeface="DM Sans"/>
              </a:rPr>
              <a:t>Base de datos no relacional </a:t>
            </a:r>
            <a:r>
              <a:rPr lang="es" sz="1450" b="1">
                <a:latin typeface="DM Sans"/>
                <a:ea typeface="DM Sans"/>
                <a:cs typeface="DM Sans"/>
                <a:sym typeface="DM Sans"/>
              </a:rPr>
              <a:t>orientada a documentos</a:t>
            </a:r>
            <a:endParaRPr sz="1450">
              <a:latin typeface="DM Sans"/>
              <a:ea typeface="DM Sans"/>
              <a:cs typeface="DM Sans"/>
              <a:sym typeface="DM Sans"/>
            </a:endParaRPr>
          </a:p>
          <a:p>
            <a:pPr marL="457200" marR="0" lvl="0" indent="-320675" algn="l" rtl="0">
              <a:lnSpc>
                <a:spcPct val="100000"/>
              </a:lnSpc>
              <a:spcBef>
                <a:spcPts val="0"/>
              </a:spcBef>
              <a:spcAft>
                <a:spcPts val="0"/>
              </a:spcAft>
              <a:buClr>
                <a:schemeClr val="accent4"/>
              </a:buClr>
              <a:buSzPts val="1450"/>
              <a:buFont typeface="DM Sans"/>
              <a:buChar char="✓"/>
            </a:pPr>
            <a:r>
              <a:rPr lang="es" sz="1450">
                <a:latin typeface="DM Sans"/>
                <a:ea typeface="DM Sans"/>
                <a:cs typeface="DM Sans"/>
                <a:sym typeface="DM Sans"/>
              </a:rPr>
              <a:t>En lugar de tablas, opta por utilizar </a:t>
            </a:r>
            <a:r>
              <a:rPr lang="es" sz="1450" b="1">
                <a:latin typeface="DM Sans"/>
                <a:ea typeface="DM Sans"/>
                <a:cs typeface="DM Sans"/>
                <a:sym typeface="DM Sans"/>
              </a:rPr>
              <a:t>colecciones</a:t>
            </a:r>
            <a:r>
              <a:rPr lang="es" sz="1450">
                <a:latin typeface="DM Sans"/>
                <a:ea typeface="DM Sans"/>
                <a:cs typeface="DM Sans"/>
                <a:sym typeface="DM Sans"/>
              </a:rPr>
              <a:t>, </a:t>
            </a:r>
            <a:endParaRPr sz="1450">
              <a:latin typeface="DM Sans"/>
              <a:ea typeface="DM Sans"/>
              <a:cs typeface="DM Sans"/>
              <a:sym typeface="DM Sans"/>
            </a:endParaRPr>
          </a:p>
          <a:p>
            <a:pPr marL="457200" marR="0" lvl="0" indent="-320675" algn="l" rtl="0">
              <a:lnSpc>
                <a:spcPct val="100000"/>
              </a:lnSpc>
              <a:spcBef>
                <a:spcPts val="0"/>
              </a:spcBef>
              <a:spcAft>
                <a:spcPts val="0"/>
              </a:spcAft>
              <a:buClr>
                <a:schemeClr val="accent4"/>
              </a:buClr>
              <a:buSzPts val="1450"/>
              <a:buFont typeface="DM Sans"/>
              <a:buChar char="✓"/>
            </a:pPr>
            <a:r>
              <a:rPr lang="es" sz="1450">
                <a:latin typeface="DM Sans"/>
                <a:ea typeface="DM Sans"/>
                <a:cs typeface="DM Sans"/>
                <a:sym typeface="DM Sans"/>
              </a:rPr>
              <a:t>Cada documento que ingresamos a una colección puede tener diferente estructura</a:t>
            </a:r>
            <a:endParaRPr sz="1450">
              <a:latin typeface="DM Sans"/>
              <a:ea typeface="DM Sans"/>
              <a:cs typeface="DM Sans"/>
              <a:sym typeface="DM Sans"/>
            </a:endParaRPr>
          </a:p>
          <a:p>
            <a:pPr marL="457200" marR="0" lvl="0" indent="-320675" algn="l" rtl="0">
              <a:lnSpc>
                <a:spcPct val="100000"/>
              </a:lnSpc>
              <a:spcBef>
                <a:spcPts val="0"/>
              </a:spcBef>
              <a:spcAft>
                <a:spcPts val="0"/>
              </a:spcAft>
              <a:buClr>
                <a:schemeClr val="accent4"/>
              </a:buClr>
              <a:buSzPts val="1450"/>
              <a:buFont typeface="DM Sans"/>
              <a:buChar char="✓"/>
            </a:pPr>
            <a:r>
              <a:rPr lang="es" sz="1450">
                <a:latin typeface="DM Sans"/>
                <a:ea typeface="DM Sans"/>
                <a:cs typeface="DM Sans"/>
                <a:sym typeface="DM Sans"/>
              </a:rPr>
              <a:t>Puede utilizarse en modo local o en la nube</a:t>
            </a:r>
            <a:endParaRPr sz="1450">
              <a:latin typeface="DM Sans"/>
              <a:ea typeface="DM Sans"/>
              <a:cs typeface="DM Sans"/>
              <a:sym typeface="DM Sans"/>
            </a:endParaRPr>
          </a:p>
        </p:txBody>
      </p:sp>
      <p:pic>
        <p:nvPicPr>
          <p:cNvPr id="384" name="Google Shape;384;p81"/>
          <p:cNvPicPr preferRelativeResize="0"/>
          <p:nvPr/>
        </p:nvPicPr>
        <p:blipFill>
          <a:blip r:embed="rId3">
            <a:alphaModFix/>
          </a:blip>
          <a:stretch>
            <a:fillRect/>
          </a:stretch>
        </p:blipFill>
        <p:spPr>
          <a:xfrm>
            <a:off x="5202850" y="2412175"/>
            <a:ext cx="3157550" cy="851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42"/>
          <p:cNvSpPr txBox="1"/>
          <p:nvPr/>
        </p:nvSpPr>
        <p:spPr>
          <a:xfrm>
            <a:off x="579000" y="1546375"/>
            <a:ext cx="5468700" cy="3324300"/>
          </a:xfrm>
          <a:prstGeom prst="rect">
            <a:avLst/>
          </a:prstGeom>
          <a:noFill/>
          <a:ln>
            <a:noFill/>
          </a:ln>
        </p:spPr>
        <p:txBody>
          <a:bodyPr spcFirstLastPara="1" wrap="square" lIns="91425" tIns="91425" rIns="91425" bIns="91425" anchor="t" anchorCtr="0">
            <a:noAutofit/>
          </a:bodyPr>
          <a:lstStyle/>
          <a:p>
            <a:pPr marL="457200" lvl="0" indent="-314325" algn="l" rtl="0">
              <a:lnSpc>
                <a:spcPct val="115000"/>
              </a:lnSpc>
              <a:spcBef>
                <a:spcPts val="0"/>
              </a:spcBef>
              <a:spcAft>
                <a:spcPts val="0"/>
              </a:spcAft>
              <a:buClr>
                <a:schemeClr val="accent4"/>
              </a:buClr>
              <a:buSzPts val="1350"/>
              <a:buFont typeface="Helvetica Neue Light"/>
              <a:buChar char="✓"/>
            </a:pPr>
            <a:r>
              <a:rPr lang="es" sz="1350">
                <a:solidFill>
                  <a:schemeClr val="dk1"/>
                </a:solidFill>
                <a:highlight>
                  <a:schemeClr val="lt1"/>
                </a:highlight>
                <a:latin typeface="DM Sans"/>
                <a:ea typeface="DM Sans"/>
                <a:cs typeface="DM Sans"/>
                <a:sym typeface="DM Sans"/>
              </a:rPr>
              <a:t>A las cookies se les puede configurar un </a:t>
            </a:r>
            <a:r>
              <a:rPr lang="es" sz="1350" b="1">
                <a:solidFill>
                  <a:schemeClr val="dk1"/>
                </a:solidFill>
                <a:highlight>
                  <a:schemeClr val="lt1"/>
                </a:highlight>
                <a:latin typeface="DM Sans"/>
                <a:ea typeface="DM Sans"/>
                <a:cs typeface="DM Sans"/>
                <a:sym typeface="DM Sans"/>
              </a:rPr>
              <a:t>tiempo de vida</a:t>
            </a:r>
            <a:r>
              <a:rPr lang="es" sz="1350">
                <a:solidFill>
                  <a:schemeClr val="dk1"/>
                </a:solidFill>
                <a:highlight>
                  <a:schemeClr val="lt1"/>
                </a:highlight>
                <a:latin typeface="DM Sans"/>
                <a:ea typeface="DM Sans"/>
                <a:cs typeface="DM Sans"/>
                <a:sym typeface="DM Sans"/>
              </a:rPr>
              <a:t>. Una vez finalizado el mismo, la cookie se elimina del navegador.</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100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Al almacenarse del lado del cliente, el espacio con el que se cuenta es limitado, por lo que se recomienda elegir de forma adecuada lo que se vaya a guardar como cookie.</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100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Podemos asignarles claves secretas para poder aumentar la seguridad</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100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Viven en el navegador, así que no guardamos datos sensibles</a:t>
            </a: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1000"/>
              </a:spcBef>
              <a:spcAft>
                <a:spcPts val="0"/>
              </a:spcAft>
              <a:buNone/>
            </a:pPr>
            <a:endParaRPr sz="1350">
              <a:solidFill>
                <a:schemeClr val="dk1"/>
              </a:solidFill>
              <a:highlight>
                <a:schemeClr val="lt1"/>
              </a:highlight>
              <a:latin typeface="DM Sans"/>
              <a:ea typeface="DM Sans"/>
              <a:cs typeface="DM Sans"/>
              <a:sym typeface="DM Sans"/>
            </a:endParaRPr>
          </a:p>
        </p:txBody>
      </p:sp>
      <p:sp>
        <p:nvSpPr>
          <p:cNvPr id="660" name="Google Shape;660;p142"/>
          <p:cNvSpPr txBox="1"/>
          <p:nvPr/>
        </p:nvSpPr>
        <p:spPr>
          <a:xfrm>
            <a:off x="579000" y="488775"/>
            <a:ext cx="46686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latin typeface="DM Sans"/>
                <a:ea typeface="DM Sans"/>
                <a:cs typeface="DM Sans"/>
                <a:sym typeface="DM Sans"/>
              </a:rPr>
              <a:t>Características</a:t>
            </a:r>
            <a:endParaRPr sz="4000" b="1">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43"/>
          <p:cNvSpPr txBox="1"/>
          <p:nvPr/>
        </p:nvSpPr>
        <p:spPr>
          <a:xfrm>
            <a:off x="433600" y="437825"/>
            <a:ext cx="8012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Comenzando a utilizar cookies</a:t>
            </a:r>
            <a:endParaRPr sz="3500" b="1" i="0" u="none" strike="noStrike" cap="none">
              <a:solidFill>
                <a:schemeClr val="dk1"/>
              </a:solidFill>
              <a:latin typeface="DM Sans"/>
              <a:ea typeface="DM Sans"/>
              <a:cs typeface="DM Sans"/>
              <a:sym typeface="DM Sans"/>
            </a:endParaRPr>
          </a:p>
        </p:txBody>
      </p:sp>
      <p:sp>
        <p:nvSpPr>
          <p:cNvPr id="666" name="Google Shape;666;p143"/>
          <p:cNvSpPr txBox="1"/>
          <p:nvPr/>
        </p:nvSpPr>
        <p:spPr>
          <a:xfrm>
            <a:off x="555050" y="1429138"/>
            <a:ext cx="26160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Partimos de instalar express y el módulo de cookie-parser</a:t>
            </a:r>
            <a:endParaRPr sz="1350">
              <a:latin typeface="DM Sans"/>
              <a:ea typeface="DM Sans"/>
              <a:cs typeface="DM Sans"/>
              <a:sym typeface="DM Sans"/>
            </a:endParaRPr>
          </a:p>
        </p:txBody>
      </p:sp>
      <p:pic>
        <p:nvPicPr>
          <p:cNvPr id="667" name="Google Shape;667;p143"/>
          <p:cNvPicPr preferRelativeResize="0"/>
          <p:nvPr/>
        </p:nvPicPr>
        <p:blipFill>
          <a:blip r:embed="rId3">
            <a:alphaModFix/>
          </a:blip>
          <a:stretch>
            <a:fillRect/>
          </a:stretch>
        </p:blipFill>
        <p:spPr>
          <a:xfrm>
            <a:off x="3618187" y="1608625"/>
            <a:ext cx="4022400" cy="241325"/>
          </a:xfrm>
          <a:prstGeom prst="rect">
            <a:avLst/>
          </a:prstGeom>
          <a:noFill/>
          <a:ln>
            <a:noFill/>
          </a:ln>
        </p:spPr>
      </p:pic>
      <p:sp>
        <p:nvSpPr>
          <p:cNvPr id="668" name="Google Shape;668;p143"/>
          <p:cNvSpPr txBox="1"/>
          <p:nvPr/>
        </p:nvSpPr>
        <p:spPr>
          <a:xfrm>
            <a:off x="555050" y="2955400"/>
            <a:ext cx="31152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Posteriormente configuraremos nuestro servidor. </a:t>
            </a:r>
            <a:r>
              <a:rPr lang="es" sz="1350" b="1">
                <a:latin typeface="DM Sans"/>
                <a:ea typeface="DM Sans"/>
                <a:cs typeface="DM Sans"/>
                <a:sym typeface="DM Sans"/>
              </a:rPr>
              <a:t>Utilizaremos el middleware con </a:t>
            </a:r>
            <a:r>
              <a:rPr lang="es" sz="1350" b="1" u="sng">
                <a:latin typeface="DM Sans"/>
                <a:ea typeface="DM Sans"/>
                <a:cs typeface="DM Sans"/>
                <a:sym typeface="DM Sans"/>
              </a:rPr>
              <a:t>app.use</a:t>
            </a:r>
            <a:endParaRPr sz="1350" b="1">
              <a:latin typeface="DM Sans"/>
              <a:ea typeface="DM Sans"/>
              <a:cs typeface="DM Sans"/>
              <a:sym typeface="DM Sans"/>
            </a:endParaRPr>
          </a:p>
        </p:txBody>
      </p:sp>
      <p:pic>
        <p:nvPicPr>
          <p:cNvPr id="669" name="Google Shape;669;p143"/>
          <p:cNvPicPr preferRelativeResize="0"/>
          <p:nvPr/>
        </p:nvPicPr>
        <p:blipFill>
          <a:blip r:embed="rId4">
            <a:alphaModFix/>
          </a:blip>
          <a:stretch>
            <a:fillRect/>
          </a:stretch>
        </p:blipFill>
        <p:spPr>
          <a:xfrm>
            <a:off x="3618175" y="2606849"/>
            <a:ext cx="4970774" cy="1824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44"/>
          <p:cNvSpPr txBox="1"/>
          <p:nvPr/>
        </p:nvSpPr>
        <p:spPr>
          <a:xfrm>
            <a:off x="1461300" y="19530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Utilización de Cookies:</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set, get y clear</a:t>
            </a:r>
            <a:endParaRPr sz="4000" b="1">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45"/>
          <p:cNvSpPr txBox="1"/>
          <p:nvPr/>
        </p:nvSpPr>
        <p:spPr>
          <a:xfrm>
            <a:off x="627600" y="58440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Setear una cookie</a:t>
            </a:r>
            <a:endParaRPr sz="4000" b="1">
              <a:solidFill>
                <a:schemeClr val="dk1"/>
              </a:solidFill>
              <a:latin typeface="DM Sans"/>
              <a:ea typeface="DM Sans"/>
              <a:cs typeface="DM Sans"/>
              <a:sym typeface="DM Sans"/>
            </a:endParaRPr>
          </a:p>
        </p:txBody>
      </p:sp>
      <p:sp>
        <p:nvSpPr>
          <p:cNvPr id="680" name="Google Shape;680;p145"/>
          <p:cNvSpPr txBox="1"/>
          <p:nvPr/>
        </p:nvSpPr>
        <p:spPr>
          <a:xfrm>
            <a:off x="627588" y="1890625"/>
            <a:ext cx="38346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a:solidFill>
                  <a:schemeClr val="dk1"/>
                </a:solidFill>
                <a:latin typeface="DM Sans"/>
                <a:ea typeface="DM Sans"/>
                <a:cs typeface="DM Sans"/>
                <a:sym typeface="DM Sans"/>
              </a:rPr>
              <a:t>Una cookie debe setearse dentro del flujo de vida de una petición, por lo tanto, llamaremos un endpoint llamado </a:t>
            </a:r>
            <a:r>
              <a:rPr lang="es" sz="1300" b="1">
                <a:solidFill>
                  <a:schemeClr val="dk1"/>
                </a:solidFill>
                <a:latin typeface="DM Sans"/>
                <a:ea typeface="DM Sans"/>
                <a:cs typeface="DM Sans"/>
                <a:sym typeface="DM Sans"/>
              </a:rPr>
              <a:t>/setCookie</a:t>
            </a:r>
            <a:r>
              <a:rPr lang="es" sz="1300">
                <a:solidFill>
                  <a:schemeClr val="dk1"/>
                </a:solidFill>
                <a:latin typeface="DM Sans"/>
                <a:ea typeface="DM Sans"/>
                <a:cs typeface="DM Sans"/>
                <a:sym typeface="DM Sans"/>
              </a:rPr>
              <a:t> donde utilizaremos el objeto </a:t>
            </a:r>
            <a:r>
              <a:rPr lang="es" sz="1300" b="1">
                <a:solidFill>
                  <a:schemeClr val="dk1"/>
                </a:solidFill>
                <a:latin typeface="DM Sans"/>
                <a:ea typeface="DM Sans"/>
                <a:cs typeface="DM Sans"/>
                <a:sym typeface="DM Sans"/>
              </a:rPr>
              <a:t>res</a:t>
            </a:r>
            <a:r>
              <a:rPr lang="es" sz="1300">
                <a:solidFill>
                  <a:schemeClr val="dk1"/>
                </a:solidFill>
                <a:latin typeface="DM Sans"/>
                <a:ea typeface="DM Sans"/>
                <a:cs typeface="DM Sans"/>
                <a:sym typeface="DM Sans"/>
              </a:rPr>
              <a:t>, para poder asignar una cookie al cliente en su navegador. </a:t>
            </a:r>
            <a:endParaRPr sz="13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0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00">
                <a:solidFill>
                  <a:schemeClr val="dk1"/>
                </a:solidFill>
                <a:latin typeface="DM Sans"/>
                <a:ea typeface="DM Sans"/>
                <a:cs typeface="DM Sans"/>
                <a:sym typeface="DM Sans"/>
              </a:rPr>
              <a:t>Para leer la cookie seteada, utilizaremos el objeto </a:t>
            </a:r>
            <a:r>
              <a:rPr lang="es" sz="1300" b="1">
                <a:solidFill>
                  <a:schemeClr val="dk1"/>
                </a:solidFill>
                <a:latin typeface="DM Sans"/>
                <a:ea typeface="DM Sans"/>
                <a:cs typeface="DM Sans"/>
                <a:sym typeface="DM Sans"/>
              </a:rPr>
              <a:t>req </a:t>
            </a:r>
            <a:r>
              <a:rPr lang="es" sz="1300">
                <a:solidFill>
                  <a:schemeClr val="dk1"/>
                </a:solidFill>
                <a:latin typeface="DM Sans"/>
                <a:ea typeface="DM Sans"/>
                <a:cs typeface="DM Sans"/>
                <a:sym typeface="DM Sans"/>
              </a:rPr>
              <a:t>en el endpoint </a:t>
            </a:r>
            <a:r>
              <a:rPr lang="es" sz="1300" b="1">
                <a:solidFill>
                  <a:schemeClr val="dk1"/>
                </a:solidFill>
                <a:latin typeface="DM Sans"/>
                <a:ea typeface="DM Sans"/>
                <a:cs typeface="DM Sans"/>
                <a:sym typeface="DM Sans"/>
              </a:rPr>
              <a:t>/getCookies</a:t>
            </a:r>
            <a:r>
              <a:rPr lang="es" sz="1300">
                <a:solidFill>
                  <a:schemeClr val="dk1"/>
                </a:solidFill>
                <a:latin typeface="DM Sans"/>
                <a:ea typeface="DM Sans"/>
                <a:cs typeface="DM Sans"/>
                <a:sym typeface="DM Sans"/>
              </a:rPr>
              <a:t>, ya que, como el cliente tiene la cookie en su navegador, deberá enviarla por dicho objeto. </a:t>
            </a:r>
            <a:endParaRPr sz="1300">
              <a:solidFill>
                <a:schemeClr val="dk1"/>
              </a:solidFill>
              <a:latin typeface="DM Sans"/>
              <a:ea typeface="DM Sans"/>
              <a:cs typeface="DM Sans"/>
              <a:sym typeface="DM Sans"/>
            </a:endParaRPr>
          </a:p>
        </p:txBody>
      </p:sp>
      <p:sp>
        <p:nvSpPr>
          <p:cNvPr id="681" name="Google Shape;681;p145"/>
          <p:cNvSpPr txBox="1"/>
          <p:nvPr/>
        </p:nvSpPr>
        <p:spPr>
          <a:xfrm>
            <a:off x="4681813" y="1890625"/>
            <a:ext cx="38346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a:solidFill>
                  <a:schemeClr val="dk1"/>
                </a:solidFill>
                <a:latin typeface="DM Sans"/>
                <a:ea typeface="DM Sans"/>
                <a:cs typeface="DM Sans"/>
                <a:sym typeface="DM Sans"/>
              </a:rPr>
              <a:t>Además, llamaremos también un endpoint llamado </a:t>
            </a:r>
            <a:r>
              <a:rPr lang="es" sz="1300" b="1">
                <a:solidFill>
                  <a:schemeClr val="dk1"/>
                </a:solidFill>
                <a:latin typeface="DM Sans"/>
                <a:ea typeface="DM Sans"/>
                <a:cs typeface="DM Sans"/>
                <a:sym typeface="DM Sans"/>
              </a:rPr>
              <a:t>/deleteCookie </a:t>
            </a:r>
            <a:r>
              <a:rPr lang="es" sz="1300">
                <a:solidFill>
                  <a:schemeClr val="dk1"/>
                </a:solidFill>
                <a:latin typeface="DM Sans"/>
                <a:ea typeface="DM Sans"/>
                <a:cs typeface="DM Sans"/>
                <a:sym typeface="DM Sans"/>
              </a:rPr>
              <a:t>donde utilizaremos el objeto </a:t>
            </a:r>
            <a:r>
              <a:rPr lang="es" sz="1300" b="1">
                <a:solidFill>
                  <a:schemeClr val="dk1"/>
                </a:solidFill>
                <a:latin typeface="DM Sans"/>
                <a:ea typeface="DM Sans"/>
                <a:cs typeface="DM Sans"/>
                <a:sym typeface="DM Sans"/>
              </a:rPr>
              <a:t>res</a:t>
            </a:r>
            <a:r>
              <a:rPr lang="es" sz="1300">
                <a:solidFill>
                  <a:schemeClr val="dk1"/>
                </a:solidFill>
                <a:latin typeface="DM Sans"/>
                <a:ea typeface="DM Sans"/>
                <a:cs typeface="DM Sans"/>
                <a:sym typeface="DM Sans"/>
              </a:rPr>
              <a:t>, para poder limpiar la cookie asignada al cliente en su navegador. </a:t>
            </a:r>
            <a:endParaRPr sz="13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46"/>
          <p:cNvSpPr txBox="1"/>
          <p:nvPr/>
        </p:nvSpPr>
        <p:spPr>
          <a:xfrm>
            <a:off x="448425" y="918575"/>
            <a:ext cx="8046300" cy="101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Utilizando el objeto </a:t>
            </a:r>
            <a:r>
              <a:rPr lang="es" sz="3000" b="1" u="sng">
                <a:solidFill>
                  <a:schemeClr val="lt1"/>
                </a:solidFill>
                <a:latin typeface="DM Sans"/>
                <a:ea typeface="DM Sans"/>
                <a:cs typeface="DM Sans"/>
                <a:sym typeface="DM Sans"/>
              </a:rPr>
              <a:t>res</a:t>
            </a:r>
            <a:r>
              <a:rPr lang="es" sz="3000" b="1">
                <a:solidFill>
                  <a:schemeClr val="lt1"/>
                </a:solidFill>
                <a:latin typeface="DM Sans"/>
                <a:ea typeface="DM Sans"/>
                <a:cs typeface="DM Sans"/>
                <a:sym typeface="DM Sans"/>
              </a:rPr>
              <a:t> para enviar la cookie al cliente</a:t>
            </a:r>
            <a:endParaRPr sz="3000" b="1">
              <a:solidFill>
                <a:schemeClr val="accent6"/>
              </a:solidFill>
              <a:latin typeface="DM Sans"/>
              <a:ea typeface="DM Sans"/>
              <a:cs typeface="DM Sans"/>
              <a:sym typeface="DM Sans"/>
            </a:endParaRPr>
          </a:p>
        </p:txBody>
      </p:sp>
      <p:sp>
        <p:nvSpPr>
          <p:cNvPr id="687" name="Google Shape;687;p146"/>
          <p:cNvSpPr txBox="1"/>
          <p:nvPr/>
        </p:nvSpPr>
        <p:spPr>
          <a:xfrm>
            <a:off x="281650" y="330300"/>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b="1">
                <a:solidFill>
                  <a:schemeClr val="lt1"/>
                </a:solidFill>
                <a:latin typeface="DM Sans"/>
                <a:ea typeface="DM Sans"/>
                <a:cs typeface="DM Sans"/>
                <a:sym typeface="DM Sans"/>
              </a:rPr>
              <a:t>Ejemplo: seteando una cookie</a:t>
            </a:r>
            <a:r>
              <a:rPr lang="es" sz="1600">
                <a:solidFill>
                  <a:schemeClr val="lt1"/>
                </a:solidFill>
                <a:latin typeface="DM Sans"/>
                <a:ea typeface="DM Sans"/>
                <a:cs typeface="DM Sans"/>
                <a:sym typeface="DM Sans"/>
              </a:rPr>
              <a:t> </a:t>
            </a:r>
            <a:endParaRPr>
              <a:solidFill>
                <a:schemeClr val="lt1"/>
              </a:solidFill>
              <a:latin typeface="DM Sans"/>
              <a:ea typeface="DM Sans"/>
              <a:cs typeface="DM Sans"/>
              <a:sym typeface="DM Sans"/>
            </a:endParaRPr>
          </a:p>
        </p:txBody>
      </p:sp>
      <p:pic>
        <p:nvPicPr>
          <p:cNvPr id="688" name="Google Shape;688;p146"/>
          <p:cNvPicPr preferRelativeResize="0"/>
          <p:nvPr/>
        </p:nvPicPr>
        <p:blipFill>
          <a:blip r:embed="rId3">
            <a:alphaModFix/>
          </a:blip>
          <a:stretch>
            <a:fillRect/>
          </a:stretch>
        </p:blipFill>
        <p:spPr>
          <a:xfrm>
            <a:off x="152400" y="2091538"/>
            <a:ext cx="8839201" cy="960429"/>
          </a:xfrm>
          <a:prstGeom prst="rect">
            <a:avLst/>
          </a:prstGeom>
          <a:noFill/>
          <a:ln>
            <a:noFill/>
          </a:ln>
        </p:spPr>
      </p:pic>
      <p:sp>
        <p:nvSpPr>
          <p:cNvPr id="689" name="Google Shape;689;p146"/>
          <p:cNvSpPr txBox="1"/>
          <p:nvPr/>
        </p:nvSpPr>
        <p:spPr>
          <a:xfrm>
            <a:off x="547125" y="3678125"/>
            <a:ext cx="735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highlight>
                  <a:srgbClr val="EAFF6A"/>
                </a:highlight>
                <a:latin typeface="DM Sans"/>
                <a:ea typeface="DM Sans"/>
                <a:cs typeface="DM Sans"/>
                <a:sym typeface="DM Sans"/>
              </a:rPr>
              <a:t>Si no colocamos el parámetro maxAge, la cookie persistirá hasta ser borrada (sin tiempo de vida definido).</a:t>
            </a:r>
            <a:endParaRPr>
              <a:highlight>
                <a:srgbClr val="EAFF6A"/>
              </a:highlight>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147"/>
          <p:cNvPicPr preferRelativeResize="0"/>
          <p:nvPr/>
        </p:nvPicPr>
        <p:blipFill rotWithShape="1">
          <a:blip r:embed="rId3">
            <a:alphaModFix/>
          </a:blip>
          <a:srcRect b="41211"/>
          <a:stretch/>
        </p:blipFill>
        <p:spPr>
          <a:xfrm>
            <a:off x="1371100" y="1089850"/>
            <a:ext cx="6849601" cy="3557100"/>
          </a:xfrm>
          <a:prstGeom prst="rect">
            <a:avLst/>
          </a:prstGeom>
          <a:noFill/>
          <a:ln w="9525" cap="flat" cmpd="sng">
            <a:solidFill>
              <a:schemeClr val="lt2"/>
            </a:solidFill>
            <a:prstDash val="solid"/>
            <a:round/>
            <a:headEnd type="none" w="sm" len="sm"/>
            <a:tailEnd type="none" w="sm" len="sm"/>
          </a:ln>
        </p:spPr>
      </p:pic>
      <p:sp>
        <p:nvSpPr>
          <p:cNvPr id="695" name="Google Shape;695;p147"/>
          <p:cNvSpPr txBox="1"/>
          <p:nvPr/>
        </p:nvSpPr>
        <p:spPr>
          <a:xfrm>
            <a:off x="686350" y="27050"/>
            <a:ext cx="8046300" cy="101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Revisando que la cookie se encuentre seteada en la pestaña “Application”</a:t>
            </a:r>
            <a:endParaRPr sz="3000" b="1">
              <a:solidFill>
                <a:schemeClr val="accent6"/>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48"/>
          <p:cNvSpPr txBox="1"/>
          <p:nvPr/>
        </p:nvSpPr>
        <p:spPr>
          <a:xfrm>
            <a:off x="533675" y="723788"/>
            <a:ext cx="8046300" cy="101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Utilizando el objeto </a:t>
            </a:r>
            <a:r>
              <a:rPr lang="es" sz="3000" b="1" u="sng">
                <a:solidFill>
                  <a:schemeClr val="lt1"/>
                </a:solidFill>
                <a:latin typeface="DM Sans"/>
                <a:ea typeface="DM Sans"/>
                <a:cs typeface="DM Sans"/>
                <a:sym typeface="DM Sans"/>
              </a:rPr>
              <a:t>req</a:t>
            </a:r>
            <a:r>
              <a:rPr lang="es" sz="3000" b="1">
                <a:solidFill>
                  <a:schemeClr val="lt1"/>
                </a:solidFill>
                <a:latin typeface="DM Sans"/>
                <a:ea typeface="DM Sans"/>
                <a:cs typeface="DM Sans"/>
                <a:sym typeface="DM Sans"/>
              </a:rPr>
              <a:t> para revisar las cookies</a:t>
            </a:r>
            <a:endParaRPr sz="3000" b="1">
              <a:solidFill>
                <a:schemeClr val="accent6"/>
              </a:solidFill>
              <a:latin typeface="DM Sans"/>
              <a:ea typeface="DM Sans"/>
              <a:cs typeface="DM Sans"/>
              <a:sym typeface="DM Sans"/>
            </a:endParaRPr>
          </a:p>
        </p:txBody>
      </p:sp>
      <p:sp>
        <p:nvSpPr>
          <p:cNvPr id="701" name="Google Shape;701;p148"/>
          <p:cNvSpPr txBox="1"/>
          <p:nvPr/>
        </p:nvSpPr>
        <p:spPr>
          <a:xfrm>
            <a:off x="70100" y="41250"/>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b="1">
                <a:solidFill>
                  <a:schemeClr val="lt1"/>
                </a:solidFill>
                <a:latin typeface="DM Sans"/>
                <a:ea typeface="DM Sans"/>
                <a:cs typeface="DM Sans"/>
                <a:sym typeface="DM Sans"/>
              </a:rPr>
              <a:t>Ejemplo: obteniendo una cookie</a:t>
            </a:r>
            <a:endParaRPr>
              <a:solidFill>
                <a:schemeClr val="lt1"/>
              </a:solidFill>
              <a:latin typeface="DM Sans"/>
              <a:ea typeface="DM Sans"/>
              <a:cs typeface="DM Sans"/>
              <a:sym typeface="DM Sans"/>
            </a:endParaRPr>
          </a:p>
        </p:txBody>
      </p:sp>
      <p:sp>
        <p:nvSpPr>
          <p:cNvPr id="702" name="Google Shape;702;p148"/>
          <p:cNvSpPr txBox="1"/>
          <p:nvPr/>
        </p:nvSpPr>
        <p:spPr>
          <a:xfrm>
            <a:off x="309125" y="3664850"/>
            <a:ext cx="74391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rgbClr val="EAFF6A"/>
                </a:highlight>
                <a:latin typeface="DM Sans"/>
                <a:ea typeface="DM Sans"/>
                <a:cs typeface="DM Sans"/>
                <a:sym typeface="DM Sans"/>
              </a:rPr>
              <a:t>En este caso enviamos todas las cookies al cliente. Si queremos acceder a una cookie específica, la podemos llamar como </a:t>
            </a:r>
            <a:r>
              <a:rPr lang="es" sz="1350" b="1">
                <a:highlight>
                  <a:srgbClr val="EAFF6A"/>
                </a:highlight>
                <a:latin typeface="DM Sans"/>
                <a:ea typeface="DM Sans"/>
                <a:cs typeface="DM Sans"/>
                <a:sym typeface="DM Sans"/>
              </a:rPr>
              <a:t>req.cookies.nombre_de_la_cookie</a:t>
            </a:r>
            <a:endParaRPr sz="1350">
              <a:highlight>
                <a:srgbClr val="EAFF6A"/>
              </a:highlight>
              <a:latin typeface="DM Sans"/>
              <a:ea typeface="DM Sans"/>
              <a:cs typeface="DM Sans"/>
              <a:sym typeface="DM Sans"/>
            </a:endParaRPr>
          </a:p>
        </p:txBody>
      </p:sp>
      <p:pic>
        <p:nvPicPr>
          <p:cNvPr id="703" name="Google Shape;703;p148"/>
          <p:cNvPicPr preferRelativeResize="0"/>
          <p:nvPr/>
        </p:nvPicPr>
        <p:blipFill>
          <a:blip r:embed="rId3">
            <a:alphaModFix/>
          </a:blip>
          <a:stretch>
            <a:fillRect/>
          </a:stretch>
        </p:blipFill>
        <p:spPr>
          <a:xfrm>
            <a:off x="137225" y="1991025"/>
            <a:ext cx="8839199" cy="110167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pic>
        <p:nvPicPr>
          <p:cNvPr id="708" name="Google Shape;708;p149"/>
          <p:cNvPicPr preferRelativeResize="0"/>
          <p:nvPr/>
        </p:nvPicPr>
        <p:blipFill>
          <a:blip r:embed="rId3">
            <a:alphaModFix/>
          </a:blip>
          <a:stretch>
            <a:fillRect/>
          </a:stretch>
        </p:blipFill>
        <p:spPr>
          <a:xfrm>
            <a:off x="1682538" y="2182100"/>
            <a:ext cx="5778925" cy="1577325"/>
          </a:xfrm>
          <a:prstGeom prst="rect">
            <a:avLst/>
          </a:prstGeom>
          <a:noFill/>
          <a:ln w="9525" cap="flat" cmpd="sng">
            <a:solidFill>
              <a:schemeClr val="lt2"/>
            </a:solidFill>
            <a:prstDash val="solid"/>
            <a:round/>
            <a:headEnd type="none" w="sm" len="sm"/>
            <a:tailEnd type="none" w="sm" len="sm"/>
          </a:ln>
        </p:spPr>
      </p:pic>
      <p:sp>
        <p:nvSpPr>
          <p:cNvPr id="709" name="Google Shape;709;p149"/>
          <p:cNvSpPr txBox="1"/>
          <p:nvPr/>
        </p:nvSpPr>
        <p:spPr>
          <a:xfrm>
            <a:off x="605625" y="678025"/>
            <a:ext cx="6802500" cy="101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Obtenemos la cookie recién seteada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50"/>
          <p:cNvSpPr txBox="1"/>
          <p:nvPr/>
        </p:nvSpPr>
        <p:spPr>
          <a:xfrm>
            <a:off x="533675" y="723788"/>
            <a:ext cx="8046300" cy="101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Utilizando el objeto </a:t>
            </a:r>
            <a:r>
              <a:rPr lang="es" sz="3000" b="1" u="sng">
                <a:solidFill>
                  <a:schemeClr val="lt1"/>
                </a:solidFill>
                <a:latin typeface="DM Sans"/>
                <a:ea typeface="DM Sans"/>
                <a:cs typeface="DM Sans"/>
                <a:sym typeface="DM Sans"/>
              </a:rPr>
              <a:t>res</a:t>
            </a:r>
            <a:r>
              <a:rPr lang="es" sz="3000" b="1">
                <a:solidFill>
                  <a:schemeClr val="lt1"/>
                </a:solidFill>
                <a:latin typeface="DM Sans"/>
                <a:ea typeface="DM Sans"/>
                <a:cs typeface="DM Sans"/>
                <a:sym typeface="DM Sans"/>
              </a:rPr>
              <a:t> para eliminar la cookie que habíamos seteado</a:t>
            </a:r>
            <a:endParaRPr sz="3000" b="1">
              <a:solidFill>
                <a:schemeClr val="accent6"/>
              </a:solidFill>
              <a:latin typeface="DM Sans"/>
              <a:ea typeface="DM Sans"/>
              <a:cs typeface="DM Sans"/>
              <a:sym typeface="DM Sans"/>
            </a:endParaRPr>
          </a:p>
        </p:txBody>
      </p:sp>
      <p:sp>
        <p:nvSpPr>
          <p:cNvPr id="715" name="Google Shape;715;p150"/>
          <p:cNvSpPr txBox="1"/>
          <p:nvPr/>
        </p:nvSpPr>
        <p:spPr>
          <a:xfrm>
            <a:off x="70100" y="41250"/>
            <a:ext cx="3704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b="1">
                <a:solidFill>
                  <a:schemeClr val="lt1"/>
                </a:solidFill>
                <a:latin typeface="DM Sans"/>
                <a:ea typeface="DM Sans"/>
                <a:cs typeface="DM Sans"/>
                <a:sym typeface="DM Sans"/>
              </a:rPr>
              <a:t>Ejemplo: Eliminando  una cookie</a:t>
            </a:r>
            <a:endParaRPr>
              <a:solidFill>
                <a:schemeClr val="lt1"/>
              </a:solidFill>
              <a:latin typeface="DM Sans"/>
              <a:ea typeface="DM Sans"/>
              <a:cs typeface="DM Sans"/>
              <a:sym typeface="DM Sans"/>
            </a:endParaRPr>
          </a:p>
        </p:txBody>
      </p:sp>
      <p:sp>
        <p:nvSpPr>
          <p:cNvPr id="716" name="Google Shape;716;p150"/>
          <p:cNvSpPr txBox="1"/>
          <p:nvPr/>
        </p:nvSpPr>
        <p:spPr>
          <a:xfrm>
            <a:off x="427100" y="3700975"/>
            <a:ext cx="7519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rgbClr val="EAFF6A"/>
                </a:highlight>
                <a:latin typeface="DM Sans"/>
                <a:ea typeface="DM Sans"/>
                <a:cs typeface="DM Sans"/>
                <a:sym typeface="DM Sans"/>
              </a:rPr>
              <a:t>Si la cookie ya fue borrada o caducó por expiración, no hay problema. El clearCookie procede a ignorarlo</a:t>
            </a:r>
            <a:endParaRPr sz="1350">
              <a:highlight>
                <a:srgbClr val="EAFF6A"/>
              </a:highlight>
              <a:latin typeface="DM Sans"/>
              <a:ea typeface="DM Sans"/>
              <a:cs typeface="DM Sans"/>
              <a:sym typeface="DM Sans"/>
            </a:endParaRPr>
          </a:p>
        </p:txBody>
      </p:sp>
      <p:pic>
        <p:nvPicPr>
          <p:cNvPr id="717" name="Google Shape;717;p150"/>
          <p:cNvPicPr preferRelativeResize="0"/>
          <p:nvPr/>
        </p:nvPicPr>
        <p:blipFill>
          <a:blip r:embed="rId3">
            <a:alphaModFix/>
          </a:blip>
          <a:stretch>
            <a:fillRect/>
          </a:stretch>
        </p:blipFill>
        <p:spPr>
          <a:xfrm>
            <a:off x="1187225" y="2071688"/>
            <a:ext cx="6210300" cy="1000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51"/>
          <p:cNvSpPr txBox="1"/>
          <p:nvPr/>
        </p:nvSpPr>
        <p:spPr>
          <a:xfrm>
            <a:off x="1461300" y="195300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Agregando seguridad a la cookie:</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 Signed Cookies</a:t>
            </a:r>
            <a:endParaRPr sz="3800" b="1">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388"/>
        <p:cNvGrpSpPr/>
        <p:nvPr/>
      </p:nvGrpSpPr>
      <p:grpSpPr>
        <a:xfrm>
          <a:off x="0" y="0"/>
          <a:ext cx="0" cy="0"/>
          <a:chOff x="0" y="0"/>
          <a:chExt cx="0" cy="0"/>
        </a:xfrm>
      </p:grpSpPr>
      <p:pic>
        <p:nvPicPr>
          <p:cNvPr id="389" name="Google Shape;389;p82"/>
          <p:cNvPicPr preferRelativeResize="0"/>
          <p:nvPr/>
        </p:nvPicPr>
        <p:blipFill>
          <a:blip r:embed="rId3">
            <a:alphaModFix/>
          </a:blip>
          <a:stretch>
            <a:fillRect/>
          </a:stretch>
        </p:blipFill>
        <p:spPr>
          <a:xfrm>
            <a:off x="923225" y="1328825"/>
            <a:ext cx="7297550" cy="3269300"/>
          </a:xfrm>
          <a:prstGeom prst="rect">
            <a:avLst/>
          </a:prstGeom>
          <a:noFill/>
          <a:ln>
            <a:noFill/>
          </a:ln>
          <a:effectLst>
            <a:outerShdw blurRad="57150" dist="19050" dir="5400000" algn="bl" rotWithShape="0">
              <a:srgbClr val="000000">
                <a:alpha val="50000"/>
              </a:srgbClr>
            </a:outerShdw>
          </a:effectLst>
        </p:spPr>
      </p:pic>
      <p:sp>
        <p:nvSpPr>
          <p:cNvPr id="390" name="Google Shape;390;p82"/>
          <p:cNvSpPr txBox="1"/>
          <p:nvPr/>
        </p:nvSpPr>
        <p:spPr>
          <a:xfrm>
            <a:off x="521075" y="326575"/>
            <a:ext cx="7139100" cy="9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latin typeface="DM Sans"/>
                <a:ea typeface="DM Sans"/>
                <a:cs typeface="DM Sans"/>
                <a:sym typeface="DM Sans"/>
              </a:rPr>
              <a:t>MongoDB: arquitectura</a:t>
            </a:r>
            <a:endParaRPr sz="4000" b="1">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52"/>
          <p:cNvSpPr txBox="1"/>
          <p:nvPr/>
        </p:nvSpPr>
        <p:spPr>
          <a:xfrm>
            <a:off x="360550" y="472850"/>
            <a:ext cx="5619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“firmar” una cookie?</a:t>
            </a:r>
            <a:endParaRPr sz="4000" b="1" i="0" u="none" strike="noStrike" cap="none">
              <a:solidFill>
                <a:schemeClr val="dk1"/>
              </a:solidFill>
              <a:latin typeface="DM Sans"/>
              <a:ea typeface="DM Sans"/>
              <a:cs typeface="DM Sans"/>
              <a:sym typeface="DM Sans"/>
            </a:endParaRPr>
          </a:p>
        </p:txBody>
      </p:sp>
      <p:sp>
        <p:nvSpPr>
          <p:cNvPr id="728" name="Google Shape;728;p152"/>
          <p:cNvSpPr txBox="1"/>
          <p:nvPr/>
        </p:nvSpPr>
        <p:spPr>
          <a:xfrm>
            <a:off x="516250" y="1765850"/>
            <a:ext cx="45747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Como las cookies son almacenadas en el navegador, pueden llegar a ser alteradas mucho más fácilmente que si ésta viviera en el servidor. Es por ello que necesitamos agregar un factor de seguridad para que la cookie se “invalide” en caso de que haya sido modificada.</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b="1">
                <a:latin typeface="DM Sans"/>
                <a:ea typeface="DM Sans"/>
                <a:cs typeface="DM Sans"/>
                <a:sym typeface="DM Sans"/>
              </a:rPr>
              <a:t>No podemos evitar que alguien externo altere la cookie</a:t>
            </a:r>
            <a:r>
              <a:rPr lang="es" sz="1300">
                <a:latin typeface="DM Sans"/>
                <a:ea typeface="DM Sans"/>
                <a:cs typeface="DM Sans"/>
                <a:sym typeface="DM Sans"/>
              </a:rPr>
              <a:t>, pero sí podemos indicar que, en caso de que la cookie ya no sea exactamente idéntica a la generada, entonces la pase como cookie inválida.</a:t>
            </a:r>
            <a:endParaRPr sz="1300">
              <a:latin typeface="DM Sans"/>
              <a:ea typeface="DM Sans"/>
              <a:cs typeface="DM Sans"/>
              <a:sym typeface="DM Sans"/>
            </a:endParaRPr>
          </a:p>
        </p:txBody>
      </p:sp>
      <p:pic>
        <p:nvPicPr>
          <p:cNvPr id="729" name="Google Shape;729;p152"/>
          <p:cNvPicPr preferRelativeResize="0"/>
          <p:nvPr/>
        </p:nvPicPr>
        <p:blipFill rotWithShape="1">
          <a:blip r:embed="rId3">
            <a:alphaModFix/>
          </a:blip>
          <a:srcRect l="25279" r="25085"/>
          <a:stretch/>
        </p:blipFill>
        <p:spPr>
          <a:xfrm>
            <a:off x="5503450" y="1633988"/>
            <a:ext cx="2161500" cy="2449526"/>
          </a:xfrm>
          <a:prstGeom prst="rect">
            <a:avLst/>
          </a:prstGeom>
          <a:noFill/>
          <a:ln>
            <a:noFill/>
          </a:ln>
        </p:spPr>
      </p:pic>
      <p:pic>
        <p:nvPicPr>
          <p:cNvPr id="730" name="Google Shape;730;p152"/>
          <p:cNvPicPr preferRelativeResize="0"/>
          <p:nvPr/>
        </p:nvPicPr>
        <p:blipFill>
          <a:blip r:embed="rId4">
            <a:alphaModFix/>
          </a:blip>
          <a:stretch>
            <a:fillRect/>
          </a:stretch>
        </p:blipFill>
        <p:spPr>
          <a:xfrm>
            <a:off x="6562850" y="2575063"/>
            <a:ext cx="1102100" cy="1102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53"/>
          <p:cNvSpPr txBox="1"/>
          <p:nvPr/>
        </p:nvSpPr>
        <p:spPr>
          <a:xfrm>
            <a:off x="519900" y="445250"/>
            <a:ext cx="81042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000" b="1">
                <a:latin typeface="DM Sans"/>
                <a:ea typeface="DM Sans"/>
                <a:cs typeface="DM Sans"/>
                <a:sym typeface="DM Sans"/>
              </a:rPr>
              <a:t>Podemos utilizar el mismo cookieParser</a:t>
            </a:r>
            <a:endParaRPr sz="4000" b="1">
              <a:latin typeface="DM Sans"/>
              <a:ea typeface="DM Sans"/>
              <a:cs typeface="DM Sans"/>
              <a:sym typeface="DM Sans"/>
            </a:endParaRPr>
          </a:p>
        </p:txBody>
      </p:sp>
      <p:sp>
        <p:nvSpPr>
          <p:cNvPr id="736" name="Google Shape;736;p153"/>
          <p:cNvSpPr txBox="1"/>
          <p:nvPr/>
        </p:nvSpPr>
        <p:spPr>
          <a:xfrm>
            <a:off x="561300" y="3074163"/>
            <a:ext cx="39762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Si inicializamos:</a:t>
            </a:r>
            <a:endParaRPr sz="1350">
              <a:latin typeface="DM Sans"/>
              <a:ea typeface="DM Sans"/>
              <a:cs typeface="DM Sans"/>
              <a:sym typeface="DM Sans"/>
            </a:endParaRPr>
          </a:p>
        </p:txBody>
      </p:sp>
      <p:sp>
        <p:nvSpPr>
          <p:cNvPr id="737" name="Google Shape;737;p153"/>
          <p:cNvSpPr txBox="1"/>
          <p:nvPr/>
        </p:nvSpPr>
        <p:spPr>
          <a:xfrm>
            <a:off x="519900" y="2247025"/>
            <a:ext cx="63921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No es necesario instalar algo nuevo, solo configuraremos la inicialización del cookieParser. Esto se conseguirá agregando un </a:t>
            </a:r>
            <a:r>
              <a:rPr lang="es" sz="1350" b="1">
                <a:latin typeface="DM Sans"/>
                <a:ea typeface="DM Sans"/>
                <a:cs typeface="DM Sans"/>
                <a:sym typeface="DM Sans"/>
              </a:rPr>
              <a:t>secret</a:t>
            </a:r>
            <a:r>
              <a:rPr lang="es" sz="1350">
                <a:latin typeface="DM Sans"/>
                <a:ea typeface="DM Sans"/>
                <a:cs typeface="DM Sans"/>
                <a:sym typeface="DM Sans"/>
              </a:rPr>
              <a:t> al momento de la inicialización</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738" name="Google Shape;738;p153"/>
          <p:cNvPicPr preferRelativeResize="0"/>
          <p:nvPr/>
        </p:nvPicPr>
        <p:blipFill>
          <a:blip r:embed="rId3">
            <a:alphaModFix/>
          </a:blip>
          <a:stretch>
            <a:fillRect/>
          </a:stretch>
        </p:blipFill>
        <p:spPr>
          <a:xfrm>
            <a:off x="561298" y="3559113"/>
            <a:ext cx="5591654" cy="392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54"/>
          <p:cNvSpPr txBox="1"/>
          <p:nvPr/>
        </p:nvSpPr>
        <p:spPr>
          <a:xfrm>
            <a:off x="477450" y="344950"/>
            <a:ext cx="81042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4000" b="1">
                <a:latin typeface="DM Sans"/>
                <a:ea typeface="DM Sans"/>
                <a:cs typeface="DM Sans"/>
                <a:sym typeface="DM Sans"/>
              </a:rPr>
              <a:t>Podemos utilizar el mismo cookieParser</a:t>
            </a:r>
            <a:endParaRPr sz="4000" b="1">
              <a:latin typeface="DM Sans"/>
              <a:ea typeface="DM Sans"/>
              <a:cs typeface="DM Sans"/>
              <a:sym typeface="DM Sans"/>
            </a:endParaRPr>
          </a:p>
        </p:txBody>
      </p:sp>
      <p:sp>
        <p:nvSpPr>
          <p:cNvPr id="744" name="Google Shape;744;p154"/>
          <p:cNvSpPr txBox="1"/>
          <p:nvPr/>
        </p:nvSpPr>
        <p:spPr>
          <a:xfrm>
            <a:off x="416050" y="2058650"/>
            <a:ext cx="5596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Podremos firmar las cookies para mayor seguridad a partir de la lógica planteada, solo basta colocar un {signed:true} en la definición de la cookie: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745" name="Google Shape;745;p154"/>
          <p:cNvPicPr preferRelativeResize="0"/>
          <p:nvPr/>
        </p:nvPicPr>
        <p:blipFill>
          <a:blip r:embed="rId3">
            <a:alphaModFix/>
          </a:blip>
          <a:stretch>
            <a:fillRect/>
          </a:stretch>
        </p:blipFill>
        <p:spPr>
          <a:xfrm>
            <a:off x="268488" y="3164550"/>
            <a:ext cx="8607026" cy="668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55"/>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55"/>
          <p:cNvSpPr txBox="1"/>
          <p:nvPr/>
        </p:nvSpPr>
        <p:spPr>
          <a:xfrm>
            <a:off x="1461300" y="364350"/>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Sobre las signed cookies</a:t>
            </a:r>
            <a:endParaRPr sz="3500" b="1" i="0" u="none" strike="noStrike" cap="none">
              <a:solidFill>
                <a:schemeClr val="lt1"/>
              </a:solidFill>
              <a:latin typeface="DM Sans"/>
              <a:ea typeface="DM Sans"/>
              <a:cs typeface="DM Sans"/>
              <a:sym typeface="DM Sans"/>
            </a:endParaRPr>
          </a:p>
        </p:txBody>
      </p:sp>
      <p:sp>
        <p:nvSpPr>
          <p:cNvPr id="752" name="Google Shape;752;p155"/>
          <p:cNvSpPr txBox="1"/>
          <p:nvPr/>
        </p:nvSpPr>
        <p:spPr>
          <a:xfrm>
            <a:off x="917700" y="1820350"/>
            <a:ext cx="4050300" cy="22626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Para poder acceder a una signed cookie, éstas ya no estarán disponibles en req.cookies, sino en </a:t>
            </a:r>
            <a:r>
              <a:rPr lang="es" sz="1350" b="1">
                <a:latin typeface="DM Sans"/>
                <a:ea typeface="DM Sans"/>
                <a:cs typeface="DM Sans"/>
                <a:sym typeface="DM Sans"/>
              </a:rPr>
              <a:t>req.signedCookies</a:t>
            </a:r>
            <a:r>
              <a:rPr lang="es" sz="1350">
                <a:latin typeface="DM Sans"/>
                <a:ea typeface="DM Sans"/>
                <a:cs typeface="DM Sans"/>
                <a:sym typeface="DM Sans"/>
              </a:rPr>
              <a:t>, por lo que hay que pensar bien qué cookies corresponderán a qué lado</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 tratamos de acceder a una cookie firmada </a:t>
            </a:r>
            <a:r>
              <a:rPr lang="es" sz="1350" b="1">
                <a:latin typeface="DM Sans"/>
                <a:ea typeface="DM Sans"/>
                <a:cs typeface="DM Sans"/>
                <a:sym typeface="DM Sans"/>
              </a:rPr>
              <a:t>que fue alterada por alguna razón</a:t>
            </a:r>
            <a:r>
              <a:rPr lang="es" sz="1350">
                <a:latin typeface="DM Sans"/>
                <a:ea typeface="DM Sans"/>
                <a:cs typeface="DM Sans"/>
                <a:sym typeface="DM Sans"/>
              </a:rPr>
              <a:t>, al querer acceder a ella solo se devolverá un </a:t>
            </a:r>
            <a:r>
              <a:rPr lang="es" sz="1350" b="1" i="1">
                <a:latin typeface="DM Sans"/>
                <a:ea typeface="DM Sans"/>
                <a:cs typeface="DM Sans"/>
                <a:sym typeface="DM Sans"/>
              </a:rPr>
              <a:t>false</a:t>
            </a:r>
            <a:r>
              <a:rPr lang="es" sz="1350" i="1">
                <a:latin typeface="DM Sans"/>
                <a:ea typeface="DM Sans"/>
                <a:cs typeface="DM Sans"/>
                <a:sym typeface="DM Sans"/>
              </a:rPr>
              <a:t>. </a:t>
            </a:r>
            <a:endParaRPr sz="1350" i="1">
              <a:latin typeface="DM Sans"/>
              <a:ea typeface="DM Sans"/>
              <a:cs typeface="DM Sans"/>
              <a:sym typeface="DM Sans"/>
            </a:endParaRPr>
          </a:p>
        </p:txBody>
      </p:sp>
      <p:pic>
        <p:nvPicPr>
          <p:cNvPr id="753" name="Google Shape;753;p155"/>
          <p:cNvPicPr preferRelativeResize="0"/>
          <p:nvPr/>
        </p:nvPicPr>
        <p:blipFill>
          <a:blip r:embed="rId3">
            <a:alphaModFix/>
          </a:blip>
          <a:stretch>
            <a:fillRect/>
          </a:stretch>
        </p:blipFill>
        <p:spPr>
          <a:xfrm>
            <a:off x="4968000" y="1994000"/>
            <a:ext cx="2925451" cy="191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56"/>
          <p:cNvSpPr txBox="1"/>
          <p:nvPr/>
        </p:nvSpPr>
        <p:spPr>
          <a:xfrm>
            <a:off x="1461300" y="1847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Inyectar cookies en Frontend</a:t>
            </a:r>
            <a:endParaRPr sz="4000" b="1" i="0" u="none" strike="noStrike" cap="none">
              <a:solidFill>
                <a:schemeClr val="dk1"/>
              </a:solidFill>
              <a:highlight>
                <a:srgbClr val="EAFF6A"/>
              </a:highlight>
              <a:latin typeface="DM Sans"/>
              <a:ea typeface="DM Sans"/>
              <a:cs typeface="DM Sans"/>
              <a:sym typeface="DM Sans"/>
            </a:endParaRPr>
          </a:p>
        </p:txBody>
      </p:sp>
      <p:sp>
        <p:nvSpPr>
          <p:cNvPr id="759" name="Google Shape;759;p156"/>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15-20min</a:t>
            </a:r>
            <a:endParaRPr sz="2000" b="1" i="0" u="none" strike="noStrike" cap="none">
              <a:solidFill>
                <a:srgbClr val="83AEFB"/>
              </a:solidFill>
              <a:latin typeface="DM Sans"/>
              <a:ea typeface="DM Sans"/>
              <a:cs typeface="DM Sans"/>
              <a:sym typeface="DM Sans"/>
            </a:endParaRPr>
          </a:p>
        </p:txBody>
      </p:sp>
      <p:grpSp>
        <p:nvGrpSpPr>
          <p:cNvPr id="760" name="Google Shape;760;p156"/>
          <p:cNvGrpSpPr/>
          <p:nvPr/>
        </p:nvGrpSpPr>
        <p:grpSpPr>
          <a:xfrm>
            <a:off x="4202551" y="994261"/>
            <a:ext cx="738900" cy="738974"/>
            <a:chOff x="974706" y="2467173"/>
            <a:chExt cx="738900" cy="738900"/>
          </a:xfrm>
        </p:grpSpPr>
        <p:sp>
          <p:nvSpPr>
            <p:cNvPr id="761" name="Google Shape;761;p156"/>
            <p:cNvSpPr/>
            <p:nvPr/>
          </p:nvSpPr>
          <p:spPr>
            <a:xfrm>
              <a:off x="974706"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2" name="Google Shape;762;p15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57"/>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Inyectar cookies en frontend</a:t>
            </a:r>
            <a:endParaRPr sz="4000" b="1" i="0" u="none" strike="noStrike" cap="none">
              <a:solidFill>
                <a:schemeClr val="dk1"/>
              </a:solidFill>
              <a:latin typeface="DM Sans"/>
              <a:ea typeface="DM Sans"/>
              <a:cs typeface="DM Sans"/>
              <a:sym typeface="DM Sans"/>
            </a:endParaRPr>
          </a:p>
        </p:txBody>
      </p:sp>
      <p:pic>
        <p:nvPicPr>
          <p:cNvPr id="768" name="Google Shape;768;p157"/>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769" name="Google Shape;769;p157"/>
          <p:cNvSpPr txBox="1"/>
          <p:nvPr/>
        </p:nvSpPr>
        <p:spPr>
          <a:xfrm>
            <a:off x="561750" y="2527250"/>
            <a:ext cx="43305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Crear una única vista de frontend en nuestro servidor express, la cual contará con dos campos input y  dos botones</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El </a:t>
            </a:r>
            <a:r>
              <a:rPr lang="es" sz="1350">
                <a:highlight>
                  <a:srgbClr val="EAFF6A"/>
                </a:highlight>
                <a:latin typeface="DM Sans"/>
                <a:ea typeface="DM Sans"/>
                <a:cs typeface="DM Sans"/>
                <a:sym typeface="DM Sans"/>
              </a:rPr>
              <a:t>primer campo input</a:t>
            </a:r>
            <a:r>
              <a:rPr lang="es" sz="1350">
                <a:latin typeface="DM Sans"/>
                <a:ea typeface="DM Sans"/>
                <a:cs typeface="DM Sans"/>
                <a:sym typeface="DM Sans"/>
              </a:rPr>
              <a:t> deberá ser el nombre del cliente.</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El </a:t>
            </a:r>
            <a:r>
              <a:rPr lang="es" sz="1350">
                <a:highlight>
                  <a:srgbClr val="EAFF6A"/>
                </a:highlight>
                <a:latin typeface="DM Sans"/>
                <a:ea typeface="DM Sans"/>
                <a:cs typeface="DM Sans"/>
                <a:sym typeface="DM Sans"/>
              </a:rPr>
              <a:t>segundo campo input</a:t>
            </a:r>
            <a:r>
              <a:rPr lang="es" sz="1350">
                <a:latin typeface="DM Sans"/>
                <a:ea typeface="DM Sans"/>
                <a:cs typeface="DM Sans"/>
                <a:sym typeface="DM Sans"/>
              </a:rPr>
              <a:t> deberá contener el correo electrónico</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El </a:t>
            </a:r>
            <a:r>
              <a:rPr lang="es" sz="1350">
                <a:highlight>
                  <a:srgbClr val="EAFF6A"/>
                </a:highlight>
                <a:latin typeface="DM Sans"/>
                <a:ea typeface="DM Sans"/>
                <a:cs typeface="DM Sans"/>
                <a:sym typeface="DM Sans"/>
              </a:rPr>
              <a:t>botón getCookie</a:t>
            </a:r>
            <a:r>
              <a:rPr lang="es" sz="1350">
                <a:latin typeface="DM Sans"/>
                <a:ea typeface="DM Sans"/>
                <a:cs typeface="DM Sans"/>
                <a:sym typeface="DM Sans"/>
              </a:rPr>
              <a:t> debe enviar una petición de tipo GET para recibir la cookie, solo mostrar por consola la cookie.</a:t>
            </a:r>
            <a:endParaRPr sz="1350">
              <a:latin typeface="DM Sans"/>
              <a:ea typeface="DM Sans"/>
              <a:cs typeface="DM Sans"/>
              <a:sym typeface="DM Sans"/>
            </a:endParaRPr>
          </a:p>
        </p:txBody>
      </p:sp>
      <p:sp>
        <p:nvSpPr>
          <p:cNvPr id="770" name="Google Shape;770;p157"/>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771" name="Google Shape;771;p157"/>
          <p:cNvSpPr txBox="1"/>
          <p:nvPr/>
        </p:nvSpPr>
        <p:spPr>
          <a:xfrm>
            <a:off x="5131625" y="2527250"/>
            <a:ext cx="3366600" cy="18471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El </a:t>
            </a:r>
            <a:r>
              <a:rPr lang="es" sz="1350">
                <a:highlight>
                  <a:srgbClr val="EAFF6A"/>
                </a:highlight>
                <a:latin typeface="DM Sans"/>
                <a:ea typeface="DM Sans"/>
                <a:cs typeface="DM Sans"/>
                <a:sym typeface="DM Sans"/>
              </a:rPr>
              <a:t>botón submit</a:t>
            </a:r>
            <a:r>
              <a:rPr lang="es" sz="1350">
                <a:latin typeface="DM Sans"/>
                <a:ea typeface="DM Sans"/>
                <a:cs typeface="DM Sans"/>
                <a:sym typeface="DM Sans"/>
              </a:rPr>
              <a:t>, deberá enviar una petición POST, la cual deberá crear una cookie con el formato</a:t>
            </a:r>
            <a:endParaRPr sz="1350">
              <a:latin typeface="DM Sans"/>
              <a:ea typeface="DM Sans"/>
              <a:cs typeface="DM Sans"/>
              <a:sym typeface="DM Sans"/>
            </a:endParaRPr>
          </a:p>
          <a:p>
            <a:pPr marL="457200" marR="0" lvl="0" indent="0" algn="l" rtl="0">
              <a:lnSpc>
                <a:spcPct val="100000"/>
              </a:lnSpc>
              <a:spcBef>
                <a:spcPts val="0"/>
              </a:spcBef>
              <a:spcAft>
                <a:spcPts val="0"/>
              </a:spcAft>
              <a:buNone/>
            </a:pPr>
            <a:r>
              <a:rPr lang="es" sz="1350">
                <a:latin typeface="DM Sans"/>
                <a:ea typeface="DM Sans"/>
                <a:cs typeface="DM Sans"/>
                <a:sym typeface="DM Sans"/>
              </a:rPr>
              <a:t>{user:correoDelInput}</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La cookie debe tener un tiempo de vida de 10 segundos. Corroborar que la cookie se borre después del tiempo indicado.</a:t>
            </a:r>
            <a:endParaRPr sz="1350">
              <a:latin typeface="DM Sans"/>
              <a:ea typeface="DM Sans"/>
              <a:cs typeface="DM Sans"/>
              <a:sym typeface="DM Sans"/>
            </a:endParaRPr>
          </a:p>
        </p:txBody>
      </p:sp>
      <p:grpSp>
        <p:nvGrpSpPr>
          <p:cNvPr id="772" name="Google Shape;772;p157"/>
          <p:cNvGrpSpPr/>
          <p:nvPr/>
        </p:nvGrpSpPr>
        <p:grpSpPr>
          <a:xfrm>
            <a:off x="501452" y="483061"/>
            <a:ext cx="401518" cy="401518"/>
            <a:chOff x="974706" y="2467173"/>
            <a:chExt cx="738900" cy="738900"/>
          </a:xfrm>
        </p:grpSpPr>
        <p:sp>
          <p:nvSpPr>
            <p:cNvPr id="773" name="Google Shape;773;p157"/>
            <p:cNvSpPr/>
            <p:nvPr/>
          </p:nvSpPr>
          <p:spPr>
            <a:xfrm>
              <a:off x="974706"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4" name="Google Shape;774;p157"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778"/>
        <p:cNvGrpSpPr/>
        <p:nvPr/>
      </p:nvGrpSpPr>
      <p:grpSpPr>
        <a:xfrm>
          <a:off x="0" y="0"/>
          <a:ext cx="0" cy="0"/>
          <a:chOff x="0" y="0"/>
          <a:chExt cx="0" cy="0"/>
        </a:xfrm>
      </p:grpSpPr>
      <p:sp>
        <p:nvSpPr>
          <p:cNvPr id="779" name="Google Shape;779;p158"/>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780" name="Google Shape;780;p158"/>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59"/>
          <p:cNvSpPr txBox="1"/>
          <p:nvPr/>
        </p:nvSpPr>
        <p:spPr>
          <a:xfrm>
            <a:off x="1404863"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Dando identidad al cliente:</a:t>
            </a:r>
            <a:r>
              <a:rPr lang="es" sz="4000" b="1">
                <a:solidFill>
                  <a:srgbClr val="EA90FF"/>
                </a:solidFill>
                <a:latin typeface="DM Sans"/>
                <a:ea typeface="DM Sans"/>
                <a:cs typeface="DM Sans"/>
                <a:sym typeface="DM Sans"/>
              </a:rPr>
              <a:t> sessions</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60"/>
          <p:cNvSpPr txBox="1"/>
          <p:nvPr/>
        </p:nvSpPr>
        <p:spPr>
          <a:xfrm>
            <a:off x="627600" y="584400"/>
            <a:ext cx="8141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Un concepto interesante: la conexión sin estado</a:t>
            </a:r>
            <a:endParaRPr sz="4000" b="1">
              <a:solidFill>
                <a:schemeClr val="dk1"/>
              </a:solidFill>
              <a:latin typeface="DM Sans"/>
              <a:ea typeface="DM Sans"/>
              <a:cs typeface="DM Sans"/>
              <a:sym typeface="DM Sans"/>
            </a:endParaRPr>
          </a:p>
        </p:txBody>
      </p:sp>
      <p:sp>
        <p:nvSpPr>
          <p:cNvPr id="791" name="Google Shape;791;p160"/>
          <p:cNvSpPr txBox="1"/>
          <p:nvPr/>
        </p:nvSpPr>
        <p:spPr>
          <a:xfrm>
            <a:off x="631963" y="2487500"/>
            <a:ext cx="38346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a:solidFill>
                  <a:schemeClr val="dk1"/>
                </a:solidFill>
                <a:latin typeface="DM Sans"/>
                <a:ea typeface="DM Sans"/>
                <a:cs typeface="DM Sans"/>
                <a:sym typeface="DM Sans"/>
              </a:rPr>
              <a:t>Una de las características de nuestra API REST es la conexión sin estado, esto significa que el servidor recibe una petición del cliente y devuelve una respuesta… así, sin contexto previo. </a:t>
            </a:r>
            <a:endParaRPr sz="1300">
              <a:solidFill>
                <a:schemeClr val="dk1"/>
              </a:solidFill>
              <a:latin typeface="DM Sans"/>
              <a:ea typeface="DM Sans"/>
              <a:cs typeface="DM Sans"/>
              <a:sym typeface="DM Sans"/>
            </a:endParaRPr>
          </a:p>
        </p:txBody>
      </p:sp>
      <p:sp>
        <p:nvSpPr>
          <p:cNvPr id="792" name="Google Shape;792;p160"/>
          <p:cNvSpPr txBox="1"/>
          <p:nvPr/>
        </p:nvSpPr>
        <p:spPr>
          <a:xfrm>
            <a:off x="4677413" y="2487500"/>
            <a:ext cx="38346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a:solidFill>
                  <a:schemeClr val="dk1"/>
                </a:solidFill>
                <a:latin typeface="DM Sans"/>
                <a:ea typeface="DM Sans"/>
                <a:cs typeface="DM Sans"/>
                <a:sym typeface="DM Sans"/>
              </a:rPr>
              <a:t>El cliente no sabe de dónde obtiene la información que está solicitando, y al servidor no le interesa qué hará el cliente con la información que acaba de entregar.</a:t>
            </a:r>
            <a:endParaRPr sz="130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61"/>
          <p:cNvSpPr txBox="1"/>
          <p:nvPr/>
        </p:nvSpPr>
        <p:spPr>
          <a:xfrm>
            <a:off x="501450" y="424700"/>
            <a:ext cx="8141100" cy="1847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Entonces, ¿cómo el servidor sabe del usuario al hacer una petición?</a:t>
            </a:r>
            <a:endParaRPr sz="4000" b="1">
              <a:solidFill>
                <a:schemeClr val="dk1"/>
              </a:solidFill>
              <a:latin typeface="DM Sans"/>
              <a:ea typeface="DM Sans"/>
              <a:cs typeface="DM Sans"/>
              <a:sym typeface="DM Sans"/>
            </a:endParaRPr>
          </a:p>
        </p:txBody>
      </p:sp>
      <p:sp>
        <p:nvSpPr>
          <p:cNvPr id="798" name="Google Shape;798;p161"/>
          <p:cNvSpPr txBox="1"/>
          <p:nvPr/>
        </p:nvSpPr>
        <p:spPr>
          <a:xfrm>
            <a:off x="505813" y="2327800"/>
            <a:ext cx="3834600" cy="23910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Esto seguramente nos despierta la incógnita: ¿Cómo en un sitio web saben quién soy? ¿Cómo se gestionaría todo el flujo de una compra si mi servidor trabaja sin estado?</a:t>
            </a:r>
            <a:endParaRPr sz="1350">
              <a:solidFill>
                <a:schemeClr val="dk1"/>
              </a:solidFill>
              <a:latin typeface="DM Sans"/>
              <a:ea typeface="DM Sans"/>
              <a:cs typeface="DM Sans"/>
              <a:sym typeface="DM Sans"/>
            </a:endParaRPr>
          </a:p>
          <a:p>
            <a:pPr marL="0" lvl="0" indent="0" algn="l" rtl="0">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resolver estas situaciones, el servidor debe tomar siempre la identidad del cliente que está haciendo la petición. Es decir, el cliente alimenta al servidor con cada petición con la información que necesita procesar. El servidor no almacena nada para sí.</a:t>
            </a:r>
            <a:endParaRPr sz="1300">
              <a:solidFill>
                <a:schemeClr val="dk1"/>
              </a:solidFill>
              <a:latin typeface="DM Sans"/>
              <a:ea typeface="DM Sans"/>
              <a:cs typeface="DM Sans"/>
              <a:sym typeface="DM Sans"/>
            </a:endParaRPr>
          </a:p>
        </p:txBody>
      </p:sp>
      <p:sp>
        <p:nvSpPr>
          <p:cNvPr id="799" name="Google Shape;799;p161"/>
          <p:cNvSpPr txBox="1"/>
          <p:nvPr/>
        </p:nvSpPr>
        <p:spPr>
          <a:xfrm>
            <a:off x="4551263" y="2327800"/>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Actualmente, el cliente debe enviarnos dicha información desde queries, params, body y cookies. Todo esto enviado desde el front. ¿Y si delegamos algo más de responsabilidad al back? Vamos a manejar un sistema de sesiones.</a:t>
            </a:r>
            <a:endParaRPr sz="13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94"/>
        <p:cNvGrpSpPr/>
        <p:nvPr/>
      </p:nvGrpSpPr>
      <p:grpSpPr>
        <a:xfrm>
          <a:off x="0" y="0"/>
          <a:ext cx="0" cy="0"/>
          <a:chOff x="0" y="0"/>
          <a:chExt cx="0" cy="0"/>
        </a:xfrm>
      </p:grpSpPr>
      <p:sp>
        <p:nvSpPr>
          <p:cNvPr id="395" name="Google Shape;395;p83"/>
          <p:cNvSpPr txBox="1"/>
          <p:nvPr/>
        </p:nvSpPr>
        <p:spPr>
          <a:xfrm>
            <a:off x="488525" y="691875"/>
            <a:ext cx="57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Documentos</a:t>
            </a:r>
            <a:endParaRPr sz="4000" b="1" i="0" u="none" strike="noStrike" cap="none">
              <a:solidFill>
                <a:schemeClr val="dk1"/>
              </a:solidFill>
              <a:latin typeface="DM Sans"/>
              <a:ea typeface="DM Sans"/>
              <a:cs typeface="DM Sans"/>
              <a:sym typeface="DM Sans"/>
            </a:endParaRPr>
          </a:p>
        </p:txBody>
      </p:sp>
      <p:sp>
        <p:nvSpPr>
          <p:cNvPr id="396" name="Google Shape;396;p83"/>
          <p:cNvSpPr txBox="1"/>
          <p:nvPr/>
        </p:nvSpPr>
        <p:spPr>
          <a:xfrm>
            <a:off x="488525" y="1452450"/>
            <a:ext cx="4730100" cy="309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Una de las grandes ventajas de un documento es que éste se basa en el concepto de </a:t>
            </a:r>
            <a:r>
              <a:rPr lang="es" sz="1350" b="1" i="1">
                <a:latin typeface="DM Sans"/>
                <a:ea typeface="DM Sans"/>
                <a:cs typeface="DM Sans"/>
                <a:sym typeface="DM Sans"/>
              </a:rPr>
              <a:t>clave-valor</a:t>
            </a:r>
            <a:r>
              <a:rPr lang="es" sz="1350" i="1">
                <a:latin typeface="DM Sans"/>
                <a:ea typeface="DM Sans"/>
                <a:cs typeface="DM Sans"/>
                <a:sym typeface="DM Sans"/>
              </a:rPr>
              <a:t>, </a:t>
            </a:r>
            <a:r>
              <a:rPr lang="es" sz="1350">
                <a:latin typeface="DM Sans"/>
                <a:ea typeface="DM Sans"/>
                <a:cs typeface="DM Sans"/>
                <a:sym typeface="DM Sans"/>
              </a:rPr>
              <a:t>esto, como sabrás, se asemeja muchísimo a un objeto como el que has trabajado tanto tiempo en javascript</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No son propiamente un “objeto” como para llamarlos de tal forma, sino que MongoDB trabaja con una extensión de los archivos conocidos como BSON. Esto es lo que realmente permanece en la base de datos.</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Los esquemas de una base de datos en MongoDB, con ayuda de elementos como mongoose, son fácilmente manipulables, ya que permite definirlos con una estructura casi idéntica a la de un objeto. </a:t>
            </a:r>
            <a:endParaRPr sz="1350">
              <a:latin typeface="DM Sans"/>
              <a:ea typeface="DM Sans"/>
              <a:cs typeface="DM Sans"/>
              <a:sym typeface="DM Sans"/>
            </a:endParaRPr>
          </a:p>
        </p:txBody>
      </p:sp>
      <p:pic>
        <p:nvPicPr>
          <p:cNvPr id="397" name="Google Shape;397;p83"/>
          <p:cNvPicPr preferRelativeResize="0"/>
          <p:nvPr/>
        </p:nvPicPr>
        <p:blipFill>
          <a:blip r:embed="rId3">
            <a:alphaModFix/>
          </a:blip>
          <a:stretch>
            <a:fillRect/>
          </a:stretch>
        </p:blipFill>
        <p:spPr>
          <a:xfrm>
            <a:off x="5290050" y="1936613"/>
            <a:ext cx="3620576" cy="20365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62"/>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62"/>
          <p:cNvSpPr txBox="1"/>
          <p:nvPr/>
        </p:nvSpPr>
        <p:spPr>
          <a:xfrm>
            <a:off x="3712050" y="589250"/>
            <a:ext cx="4862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¡Usuario, identifícate!</a:t>
            </a:r>
            <a:endParaRPr sz="4000" b="1" i="0" u="none" strike="noStrike" cap="none">
              <a:solidFill>
                <a:schemeClr val="dk1"/>
              </a:solidFill>
              <a:latin typeface="DM Sans"/>
              <a:ea typeface="DM Sans"/>
              <a:cs typeface="DM Sans"/>
              <a:sym typeface="DM Sans"/>
            </a:endParaRPr>
          </a:p>
        </p:txBody>
      </p:sp>
      <p:sp>
        <p:nvSpPr>
          <p:cNvPr id="806" name="Google Shape;806;p162"/>
          <p:cNvSpPr txBox="1"/>
          <p:nvPr/>
        </p:nvSpPr>
        <p:spPr>
          <a:xfrm>
            <a:off x="3757050" y="2071400"/>
            <a:ext cx="4862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sistema de sesiones permitirá que el servidor tenga almacenada información referente al cliente, con el fin de que éste pueda mantenerse identificado al momento de hacer las peticiones.</a:t>
            </a:r>
            <a:br>
              <a:rPr lang="es" sz="1350">
                <a:latin typeface="DM Sans"/>
                <a:ea typeface="DM Sans"/>
                <a:cs typeface="DM Sans"/>
                <a:sym typeface="DM Sans"/>
              </a:rPr>
            </a:br>
            <a:br>
              <a:rPr lang="es" sz="1350">
                <a:latin typeface="DM Sans"/>
                <a:ea typeface="DM Sans"/>
                <a:cs typeface="DM Sans"/>
                <a:sym typeface="DM Sans"/>
              </a:rPr>
            </a:br>
            <a:r>
              <a:rPr lang="es" sz="1350">
                <a:latin typeface="DM Sans"/>
                <a:ea typeface="DM Sans"/>
                <a:cs typeface="DM Sans"/>
                <a:sym typeface="DM Sans"/>
              </a:rPr>
              <a:t>¡Finalmente rompemos el anonimato! Una vez que el cliente pase por un proceso de login, podemos procesar esa información para mantener reconocido al cliente y poder brindarle respuestas particulares acorde con su rol en la página</a:t>
            </a:r>
            <a:endParaRPr sz="1350">
              <a:latin typeface="DM Sans"/>
              <a:ea typeface="DM Sans"/>
              <a:cs typeface="DM Sans"/>
              <a:sym typeface="DM Sans"/>
            </a:endParaRPr>
          </a:p>
        </p:txBody>
      </p:sp>
      <p:pic>
        <p:nvPicPr>
          <p:cNvPr id="807" name="Google Shape;807;p162"/>
          <p:cNvPicPr preferRelativeResize="0"/>
          <p:nvPr/>
        </p:nvPicPr>
        <p:blipFill>
          <a:blip r:embed="rId3">
            <a:alphaModFix/>
          </a:blip>
          <a:stretch>
            <a:fillRect/>
          </a:stretch>
        </p:blipFill>
        <p:spPr>
          <a:xfrm>
            <a:off x="593875" y="1415625"/>
            <a:ext cx="2994850" cy="299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63"/>
          <p:cNvSpPr txBox="1"/>
          <p:nvPr/>
        </p:nvSpPr>
        <p:spPr>
          <a:xfrm>
            <a:off x="3065725" y="1863750"/>
            <a:ext cx="402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latin typeface="DM Sans"/>
              <a:ea typeface="DM Sans"/>
              <a:cs typeface="DM Sans"/>
              <a:sym typeface="DM Sans"/>
            </a:endParaRPr>
          </a:p>
        </p:txBody>
      </p:sp>
      <p:sp>
        <p:nvSpPr>
          <p:cNvPr id="813" name="Google Shape;813;p163"/>
          <p:cNvSpPr txBox="1"/>
          <p:nvPr/>
        </p:nvSpPr>
        <p:spPr>
          <a:xfrm>
            <a:off x="812550" y="411550"/>
            <a:ext cx="75189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Session como módulo de node</a:t>
            </a:r>
            <a:endParaRPr sz="4000" b="1" i="0" u="none" strike="noStrike" cap="none">
              <a:solidFill>
                <a:schemeClr val="dk1"/>
              </a:solidFill>
              <a:latin typeface="DM Sans"/>
              <a:ea typeface="DM Sans"/>
              <a:cs typeface="DM Sans"/>
              <a:sym typeface="DM Sans"/>
            </a:endParaRPr>
          </a:p>
        </p:txBody>
      </p:sp>
      <p:sp>
        <p:nvSpPr>
          <p:cNvPr id="814" name="Google Shape;814;p163"/>
          <p:cNvSpPr txBox="1"/>
          <p:nvPr/>
        </p:nvSpPr>
        <p:spPr>
          <a:xfrm>
            <a:off x="636950" y="2259950"/>
            <a:ext cx="6980100" cy="213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Algunas características de session son:</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457200" lvl="0" indent="-311150" algn="l" rtl="0">
              <a:lnSpc>
                <a:spcPct val="115000"/>
              </a:lnSpc>
              <a:spcBef>
                <a:spcPts val="0"/>
              </a:spcBef>
              <a:spcAft>
                <a:spcPts val="0"/>
              </a:spcAft>
              <a:buClr>
                <a:srgbClr val="EA90FF"/>
              </a:buClr>
              <a:buSzPts val="1300"/>
              <a:buFont typeface="Helvetica Neue Light"/>
              <a:buChar char="✓"/>
            </a:pPr>
            <a:r>
              <a:rPr lang="es" sz="1300">
                <a:solidFill>
                  <a:schemeClr val="dk1"/>
                </a:solidFill>
                <a:highlight>
                  <a:schemeClr val="lt1"/>
                </a:highlight>
                <a:latin typeface="DM Sans"/>
                <a:ea typeface="DM Sans"/>
                <a:cs typeface="DM Sans"/>
                <a:sym typeface="DM Sans"/>
              </a:rPr>
              <a:t>La información que se quiera guardar en </a:t>
            </a:r>
            <a:r>
              <a:rPr lang="es" sz="1300" b="1">
                <a:solidFill>
                  <a:schemeClr val="dk1"/>
                </a:solidFill>
                <a:highlight>
                  <a:schemeClr val="lt1"/>
                </a:highlight>
                <a:latin typeface="DM Sans"/>
                <a:ea typeface="DM Sans"/>
                <a:cs typeface="DM Sans"/>
                <a:sym typeface="DM Sans"/>
              </a:rPr>
              <a:t>session </a:t>
            </a:r>
            <a:r>
              <a:rPr lang="es" sz="1300">
                <a:solidFill>
                  <a:schemeClr val="dk1"/>
                </a:solidFill>
                <a:highlight>
                  <a:schemeClr val="lt1"/>
                </a:highlight>
                <a:latin typeface="DM Sans"/>
                <a:ea typeface="DM Sans"/>
                <a:cs typeface="DM Sans"/>
                <a:sym typeface="DM Sans"/>
              </a:rPr>
              <a:t>se almacena del lado del servidor.</a:t>
            </a:r>
            <a:endParaRPr sz="1300">
              <a:solidFill>
                <a:schemeClr val="dk1"/>
              </a:solidFill>
              <a:highlight>
                <a:schemeClr val="lt1"/>
              </a:highlight>
              <a:latin typeface="DM Sans"/>
              <a:ea typeface="DM Sans"/>
              <a:cs typeface="DM Sans"/>
              <a:sym typeface="DM Sans"/>
            </a:endParaRPr>
          </a:p>
          <a:p>
            <a:pPr marL="457200" lvl="0" indent="-311150" algn="l" rtl="0">
              <a:lnSpc>
                <a:spcPct val="115000"/>
              </a:lnSpc>
              <a:spcBef>
                <a:spcPts val="1000"/>
              </a:spcBef>
              <a:spcAft>
                <a:spcPts val="0"/>
              </a:spcAft>
              <a:buClr>
                <a:srgbClr val="EA90FF"/>
              </a:buClr>
              <a:buSzPts val="1300"/>
              <a:buFont typeface="DM Sans"/>
              <a:buChar char="✓"/>
            </a:pPr>
            <a:r>
              <a:rPr lang="es" sz="1300">
                <a:solidFill>
                  <a:schemeClr val="dk1"/>
                </a:solidFill>
                <a:highlight>
                  <a:schemeClr val="lt1"/>
                </a:highlight>
                <a:latin typeface="DM Sans"/>
                <a:ea typeface="DM Sans"/>
                <a:cs typeface="DM Sans"/>
                <a:sym typeface="DM Sans"/>
              </a:rPr>
              <a:t>Del lado del cliente, se crea un identificador único para poder acceder a esa información desde el navegador.</a:t>
            </a:r>
            <a:endParaRPr sz="1300">
              <a:solidFill>
                <a:schemeClr val="dk1"/>
              </a:solidFill>
              <a:highlight>
                <a:schemeClr val="lt1"/>
              </a:highlight>
              <a:latin typeface="DM Sans"/>
              <a:ea typeface="DM Sans"/>
              <a:cs typeface="DM Sans"/>
              <a:sym typeface="DM Sans"/>
            </a:endParaRPr>
          </a:p>
          <a:p>
            <a:pPr marL="457200" lvl="0" indent="-311150" algn="l" rtl="0">
              <a:lnSpc>
                <a:spcPct val="115000"/>
              </a:lnSpc>
              <a:spcBef>
                <a:spcPts val="1000"/>
              </a:spcBef>
              <a:spcAft>
                <a:spcPts val="0"/>
              </a:spcAft>
              <a:buClr>
                <a:srgbClr val="EA90FF"/>
              </a:buClr>
              <a:buSzPts val="1300"/>
              <a:buFont typeface="Helvetica Neue Light"/>
              <a:buChar char="✓"/>
            </a:pPr>
            <a:r>
              <a:rPr lang="es" sz="1300">
                <a:solidFill>
                  <a:schemeClr val="dk1"/>
                </a:solidFill>
                <a:highlight>
                  <a:schemeClr val="lt1"/>
                </a:highlight>
                <a:latin typeface="DM Sans"/>
                <a:ea typeface="DM Sans"/>
                <a:cs typeface="DM Sans"/>
                <a:sym typeface="DM Sans"/>
              </a:rPr>
              <a:t>Los datos almacenados en </a:t>
            </a:r>
            <a:r>
              <a:rPr lang="es" sz="1300" b="1">
                <a:solidFill>
                  <a:schemeClr val="dk1"/>
                </a:solidFill>
                <a:highlight>
                  <a:schemeClr val="lt1"/>
                </a:highlight>
                <a:latin typeface="DM Sans"/>
                <a:ea typeface="DM Sans"/>
                <a:cs typeface="DM Sans"/>
                <a:sym typeface="DM Sans"/>
              </a:rPr>
              <a:t>session </a:t>
            </a:r>
            <a:r>
              <a:rPr lang="es" sz="1300">
                <a:solidFill>
                  <a:schemeClr val="dk1"/>
                </a:solidFill>
                <a:highlight>
                  <a:schemeClr val="lt1"/>
                </a:highlight>
                <a:latin typeface="DM Sans"/>
                <a:ea typeface="DM Sans"/>
                <a:cs typeface="DM Sans"/>
                <a:sym typeface="DM Sans"/>
              </a:rPr>
              <a:t>se borran al cerrar la ventana del navegador.</a:t>
            </a:r>
            <a:endParaRPr sz="1300">
              <a:solidFill>
                <a:schemeClr val="dk1"/>
              </a:solidFill>
              <a:highlight>
                <a:schemeClr val="lt1"/>
              </a:highlight>
              <a:latin typeface="DM Sans"/>
              <a:ea typeface="DM Sans"/>
              <a:cs typeface="DM Sans"/>
              <a:sym typeface="DM Sans"/>
            </a:endParaRPr>
          </a:p>
          <a:p>
            <a:pPr marL="457200" lvl="0" indent="-317500" algn="l" rtl="0">
              <a:spcBef>
                <a:spcPts val="1000"/>
              </a:spcBef>
              <a:spcAft>
                <a:spcPts val="0"/>
              </a:spcAft>
              <a:buClr>
                <a:srgbClr val="EA90FF"/>
              </a:buClr>
              <a:buSzPts val="1400"/>
              <a:buFont typeface="DM Sans"/>
              <a:buChar char="✓"/>
            </a:pPr>
            <a:r>
              <a:rPr lang="es" sz="1300">
                <a:solidFill>
                  <a:schemeClr val="dk1"/>
                </a:solidFill>
                <a:highlight>
                  <a:schemeClr val="lt1"/>
                </a:highlight>
                <a:latin typeface="DM Sans"/>
                <a:ea typeface="DM Sans"/>
                <a:cs typeface="DM Sans"/>
                <a:sym typeface="DM Sans"/>
              </a:rPr>
              <a:t>Se utiliza principalmente para guardar los datos de usuario al iniciar sesión.</a:t>
            </a:r>
            <a:r>
              <a:rPr lang="es" sz="700">
                <a:latin typeface="DM Sans"/>
                <a:ea typeface="DM Sans"/>
                <a:cs typeface="DM Sans"/>
                <a:sym typeface="DM Sans"/>
              </a:rPr>
              <a:t>.</a:t>
            </a:r>
            <a:endParaRPr sz="700">
              <a:latin typeface="DM Sans"/>
              <a:ea typeface="DM Sans"/>
              <a:cs typeface="DM Sans"/>
              <a:sym typeface="DM Sans"/>
            </a:endParaRPr>
          </a:p>
        </p:txBody>
      </p:sp>
      <p:sp>
        <p:nvSpPr>
          <p:cNvPr id="815" name="Google Shape;815;p163"/>
          <p:cNvSpPr txBox="1"/>
          <p:nvPr/>
        </p:nvSpPr>
        <p:spPr>
          <a:xfrm>
            <a:off x="636938" y="1802250"/>
            <a:ext cx="698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Session permite conseguir este almacenamiento de información de cliente. Este podremos utilizarlo a través del elemento </a:t>
            </a:r>
            <a:r>
              <a:rPr lang="es" b="1">
                <a:latin typeface="DM Sans"/>
                <a:ea typeface="DM Sans"/>
                <a:cs typeface="DM Sans"/>
                <a:sym typeface="DM Sans"/>
              </a:rPr>
              <a:t>req.session</a:t>
            </a:r>
            <a:r>
              <a:rPr lang="es">
                <a:latin typeface="DM Sans"/>
                <a:ea typeface="DM Sans"/>
                <a:cs typeface="DM Sans"/>
                <a:sym typeface="DM Sans"/>
              </a:rPr>
              <a:t>.</a:t>
            </a:r>
            <a:endParaRPr>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64"/>
          <p:cNvSpPr txBox="1"/>
          <p:nvPr/>
        </p:nvSpPr>
        <p:spPr>
          <a:xfrm>
            <a:off x="1461300" y="1953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Utilizando Session</a:t>
            </a:r>
            <a:endParaRPr sz="3800" b="1">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65"/>
          <p:cNvSpPr/>
          <p:nvPr/>
        </p:nvSpPr>
        <p:spPr>
          <a:xfrm>
            <a:off x="647400" y="1898275"/>
            <a:ext cx="7849200" cy="2727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5"/>
          <p:cNvSpPr txBox="1"/>
          <p:nvPr/>
        </p:nvSpPr>
        <p:spPr>
          <a:xfrm>
            <a:off x="908000" y="443588"/>
            <a:ext cx="74628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lt1"/>
                </a:solidFill>
                <a:latin typeface="DM Sans"/>
                <a:ea typeface="DM Sans"/>
                <a:cs typeface="DM Sans"/>
                <a:sym typeface="DM Sans"/>
              </a:rPr>
              <a:t>Instalamos el módulo con npm</a:t>
            </a:r>
            <a:endParaRPr sz="4000" b="1">
              <a:solidFill>
                <a:schemeClr val="lt1"/>
              </a:solidFill>
              <a:latin typeface="DM Sans"/>
              <a:ea typeface="DM Sans"/>
              <a:cs typeface="DM Sans"/>
              <a:sym typeface="DM Sans"/>
            </a:endParaRPr>
          </a:p>
        </p:txBody>
      </p:sp>
      <p:sp>
        <p:nvSpPr>
          <p:cNvPr id="827" name="Google Shape;827;p165"/>
          <p:cNvSpPr txBox="1"/>
          <p:nvPr/>
        </p:nvSpPr>
        <p:spPr>
          <a:xfrm>
            <a:off x="4900375" y="2100650"/>
            <a:ext cx="33555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Session es un módulo de node diseñado para poder manejar el sistema de sesiones previamente definido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 un módulo sólo compatible para utilizar con</a:t>
            </a:r>
            <a:endParaRPr sz="1350">
              <a:latin typeface="DM Sans"/>
              <a:ea typeface="DM Sans"/>
              <a:cs typeface="DM Sans"/>
              <a:sym typeface="DM Sans"/>
            </a:endParaRPr>
          </a:p>
        </p:txBody>
      </p:sp>
      <p:pic>
        <p:nvPicPr>
          <p:cNvPr id="828" name="Google Shape;828;p165"/>
          <p:cNvPicPr preferRelativeResize="0"/>
          <p:nvPr/>
        </p:nvPicPr>
        <p:blipFill>
          <a:blip r:embed="rId3">
            <a:alphaModFix/>
          </a:blip>
          <a:stretch>
            <a:fillRect/>
          </a:stretch>
        </p:blipFill>
        <p:spPr>
          <a:xfrm>
            <a:off x="688050" y="2962350"/>
            <a:ext cx="4083075" cy="433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66"/>
          <p:cNvSpPr txBox="1"/>
          <p:nvPr/>
        </p:nvSpPr>
        <p:spPr>
          <a:xfrm>
            <a:off x="688050" y="103425"/>
            <a:ext cx="8046300" cy="101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Partimos de instalar session en nuestro proyecto</a:t>
            </a:r>
            <a:endParaRPr sz="3000" b="1">
              <a:solidFill>
                <a:schemeClr val="accent6"/>
              </a:solidFill>
              <a:latin typeface="DM Sans"/>
              <a:ea typeface="DM Sans"/>
              <a:cs typeface="DM Sans"/>
              <a:sym typeface="DM Sans"/>
            </a:endParaRPr>
          </a:p>
        </p:txBody>
      </p:sp>
      <p:pic>
        <p:nvPicPr>
          <p:cNvPr id="834" name="Google Shape;834;p166"/>
          <p:cNvPicPr preferRelativeResize="0"/>
          <p:nvPr/>
        </p:nvPicPr>
        <p:blipFill>
          <a:blip r:embed="rId3">
            <a:alphaModFix/>
          </a:blip>
          <a:stretch>
            <a:fillRect/>
          </a:stretch>
        </p:blipFill>
        <p:spPr>
          <a:xfrm>
            <a:off x="2530463" y="1250725"/>
            <a:ext cx="4083075" cy="433250"/>
          </a:xfrm>
          <a:prstGeom prst="rect">
            <a:avLst/>
          </a:prstGeom>
          <a:noFill/>
          <a:ln>
            <a:noFill/>
          </a:ln>
        </p:spPr>
      </p:pic>
      <p:sp>
        <p:nvSpPr>
          <p:cNvPr id="835" name="Google Shape;835;p166"/>
          <p:cNvSpPr txBox="1"/>
          <p:nvPr/>
        </p:nvSpPr>
        <p:spPr>
          <a:xfrm>
            <a:off x="820650" y="2002325"/>
            <a:ext cx="7502700" cy="101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E inicializaremos nuestro servidor importando session</a:t>
            </a:r>
            <a:endParaRPr/>
          </a:p>
        </p:txBody>
      </p:sp>
      <p:pic>
        <p:nvPicPr>
          <p:cNvPr id="836" name="Google Shape;836;p166"/>
          <p:cNvPicPr preferRelativeResize="0"/>
          <p:nvPr/>
        </p:nvPicPr>
        <p:blipFill>
          <a:blip r:embed="rId4">
            <a:alphaModFix/>
          </a:blip>
          <a:stretch>
            <a:fillRect/>
          </a:stretch>
        </p:blipFill>
        <p:spPr>
          <a:xfrm>
            <a:off x="1661775" y="3234700"/>
            <a:ext cx="6098850" cy="140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67"/>
          <p:cNvSpPr txBox="1"/>
          <p:nvPr/>
        </p:nvSpPr>
        <p:spPr>
          <a:xfrm>
            <a:off x="457350" y="166100"/>
            <a:ext cx="8587500" cy="1015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Finalmente colocamos session como middleware para nuestro servidor de express</a:t>
            </a:r>
            <a:endParaRPr sz="3000" b="1">
              <a:solidFill>
                <a:schemeClr val="accent6"/>
              </a:solidFill>
              <a:latin typeface="DM Sans"/>
              <a:ea typeface="DM Sans"/>
              <a:cs typeface="DM Sans"/>
              <a:sym typeface="DM Sans"/>
            </a:endParaRPr>
          </a:p>
        </p:txBody>
      </p:sp>
      <p:pic>
        <p:nvPicPr>
          <p:cNvPr id="842" name="Google Shape;842;p167"/>
          <p:cNvPicPr preferRelativeResize="0"/>
          <p:nvPr/>
        </p:nvPicPr>
        <p:blipFill>
          <a:blip r:embed="rId3">
            <a:alphaModFix/>
          </a:blip>
          <a:stretch>
            <a:fillRect/>
          </a:stretch>
        </p:blipFill>
        <p:spPr>
          <a:xfrm>
            <a:off x="1000125" y="1317150"/>
            <a:ext cx="7246656" cy="3656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68"/>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8"/>
          <p:cNvSpPr txBox="1"/>
          <p:nvPr/>
        </p:nvSpPr>
        <p:spPr>
          <a:xfrm>
            <a:off x="338475" y="304800"/>
            <a:ext cx="85491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Levantando la session en el endpoint</a:t>
            </a:r>
            <a:endParaRPr sz="3500" b="1">
              <a:solidFill>
                <a:schemeClr val="lt1"/>
              </a:solidFill>
              <a:latin typeface="DM Sans"/>
              <a:ea typeface="DM Sans"/>
              <a:cs typeface="DM Sans"/>
              <a:sym typeface="DM Sans"/>
            </a:endParaRPr>
          </a:p>
        </p:txBody>
      </p:sp>
      <p:sp>
        <p:nvSpPr>
          <p:cNvPr id="849" name="Google Shape;849;p168"/>
          <p:cNvSpPr txBox="1"/>
          <p:nvPr/>
        </p:nvSpPr>
        <p:spPr>
          <a:xfrm>
            <a:off x="683950" y="3096750"/>
            <a:ext cx="7753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latin typeface="DM Sans"/>
              <a:ea typeface="DM Sans"/>
              <a:cs typeface="DM Sans"/>
              <a:sym typeface="DM Sans"/>
            </a:endParaRPr>
          </a:p>
        </p:txBody>
      </p:sp>
      <p:pic>
        <p:nvPicPr>
          <p:cNvPr id="850" name="Google Shape;850;p168"/>
          <p:cNvPicPr preferRelativeResize="0"/>
          <p:nvPr/>
        </p:nvPicPr>
        <p:blipFill>
          <a:blip r:embed="rId3">
            <a:alphaModFix/>
          </a:blip>
          <a:stretch>
            <a:fillRect/>
          </a:stretch>
        </p:blipFill>
        <p:spPr>
          <a:xfrm>
            <a:off x="2542350" y="1640850"/>
            <a:ext cx="5895100" cy="2284750"/>
          </a:xfrm>
          <a:prstGeom prst="rect">
            <a:avLst/>
          </a:prstGeom>
          <a:noFill/>
          <a:ln>
            <a:noFill/>
          </a:ln>
        </p:spPr>
      </p:pic>
      <p:sp>
        <p:nvSpPr>
          <p:cNvPr id="851" name="Google Shape;851;p168"/>
          <p:cNvSpPr txBox="1"/>
          <p:nvPr/>
        </p:nvSpPr>
        <p:spPr>
          <a:xfrm>
            <a:off x="683950" y="1613375"/>
            <a:ext cx="17961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En el endpoint </a:t>
            </a: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“/session”</a:t>
            </a: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Inicializaremos la sesión. Si no existe el counter lo inicializará en 1, y si existe lo incrementará para llevar un conteo de visitas.</a:t>
            </a:r>
            <a:endParaRPr>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69"/>
          <p:cNvSpPr txBox="1"/>
          <p:nvPr/>
        </p:nvSpPr>
        <p:spPr>
          <a:xfrm>
            <a:off x="338000" y="228100"/>
            <a:ext cx="8728200" cy="1431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chemeClr val="lt1"/>
                </a:solidFill>
                <a:latin typeface="DM Sans"/>
                <a:ea typeface="DM Sans"/>
                <a:cs typeface="DM Sans"/>
                <a:sym typeface="DM Sans"/>
              </a:rPr>
              <a:t>Notamos que, a pesar de no haber llamado al endpoint, session ya insertó un session id con el nombre de connect.sid</a:t>
            </a:r>
            <a:endParaRPr sz="3000" b="1">
              <a:solidFill>
                <a:schemeClr val="lt1"/>
              </a:solidFill>
              <a:latin typeface="DM Sans"/>
              <a:ea typeface="DM Sans"/>
              <a:cs typeface="DM Sans"/>
              <a:sym typeface="DM Sans"/>
            </a:endParaRPr>
          </a:p>
        </p:txBody>
      </p:sp>
      <p:sp>
        <p:nvSpPr>
          <p:cNvPr id="857" name="Google Shape;857;p169"/>
          <p:cNvSpPr txBox="1"/>
          <p:nvPr/>
        </p:nvSpPr>
        <p:spPr>
          <a:xfrm>
            <a:off x="813600" y="1798750"/>
            <a:ext cx="7516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latin typeface="DM Sans"/>
                <a:ea typeface="DM Sans"/>
                <a:cs typeface="DM Sans"/>
                <a:sym typeface="DM Sans"/>
              </a:rPr>
              <a:t>Una vez que hemos importado socket.io desde nuestro script de lado del cliente, podemos probar utilizándolo en nuestro archivo index.js.En este archivo index.js es donde tendremos el socket/cliente para conectar con socket/servidor</a:t>
            </a:r>
            <a:endParaRPr sz="1200">
              <a:latin typeface="DM Sans"/>
              <a:ea typeface="DM Sans"/>
              <a:cs typeface="DM Sans"/>
              <a:sym typeface="DM Sans"/>
            </a:endParaRPr>
          </a:p>
        </p:txBody>
      </p:sp>
      <p:pic>
        <p:nvPicPr>
          <p:cNvPr id="858" name="Google Shape;858;p169"/>
          <p:cNvPicPr preferRelativeResize="0"/>
          <p:nvPr/>
        </p:nvPicPr>
        <p:blipFill>
          <a:blip r:embed="rId3">
            <a:alphaModFix/>
          </a:blip>
          <a:stretch>
            <a:fillRect/>
          </a:stretch>
        </p:blipFill>
        <p:spPr>
          <a:xfrm>
            <a:off x="640100" y="1691125"/>
            <a:ext cx="7735149" cy="2598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pic>
        <p:nvPicPr>
          <p:cNvPr id="863" name="Google Shape;863;p170"/>
          <p:cNvPicPr preferRelativeResize="0"/>
          <p:nvPr/>
        </p:nvPicPr>
        <p:blipFill>
          <a:blip r:embed="rId3">
            <a:alphaModFix/>
          </a:blip>
          <a:stretch>
            <a:fillRect/>
          </a:stretch>
        </p:blipFill>
        <p:spPr>
          <a:xfrm>
            <a:off x="4914275" y="625275"/>
            <a:ext cx="3810000" cy="1543050"/>
          </a:xfrm>
          <a:prstGeom prst="rect">
            <a:avLst/>
          </a:prstGeom>
          <a:noFill/>
          <a:ln>
            <a:noFill/>
          </a:ln>
        </p:spPr>
      </p:pic>
      <p:sp>
        <p:nvSpPr>
          <p:cNvPr id="864" name="Google Shape;864;p170"/>
          <p:cNvSpPr txBox="1"/>
          <p:nvPr/>
        </p:nvSpPr>
        <p:spPr>
          <a:xfrm>
            <a:off x="1104050" y="892200"/>
            <a:ext cx="4230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chemeClr val="lt1"/>
                </a:solidFill>
                <a:latin typeface="DM Sans"/>
                <a:ea typeface="DM Sans"/>
                <a:cs typeface="DM Sans"/>
                <a:sym typeface="DM Sans"/>
              </a:rPr>
              <a:t>Primera visita:</a:t>
            </a:r>
            <a:endParaRPr sz="2000" b="1">
              <a:solidFill>
                <a:schemeClr val="lt1"/>
              </a:solidFill>
              <a:latin typeface="DM Sans"/>
              <a:ea typeface="DM Sans"/>
              <a:cs typeface="DM Sans"/>
              <a:sym typeface="DM Sans"/>
            </a:endParaRPr>
          </a:p>
        </p:txBody>
      </p:sp>
      <p:pic>
        <p:nvPicPr>
          <p:cNvPr id="865" name="Google Shape;865;p170"/>
          <p:cNvPicPr preferRelativeResize="0"/>
          <p:nvPr/>
        </p:nvPicPr>
        <p:blipFill rotWithShape="1">
          <a:blip r:embed="rId4">
            <a:alphaModFix/>
          </a:blip>
          <a:srcRect r="4534"/>
          <a:stretch/>
        </p:blipFill>
        <p:spPr>
          <a:xfrm>
            <a:off x="4914275" y="3341100"/>
            <a:ext cx="3810001" cy="1019175"/>
          </a:xfrm>
          <a:prstGeom prst="rect">
            <a:avLst/>
          </a:prstGeom>
          <a:noFill/>
          <a:ln>
            <a:noFill/>
          </a:ln>
        </p:spPr>
      </p:pic>
      <p:sp>
        <p:nvSpPr>
          <p:cNvPr id="866" name="Google Shape;866;p170"/>
          <p:cNvSpPr txBox="1"/>
          <p:nvPr/>
        </p:nvSpPr>
        <p:spPr>
          <a:xfrm>
            <a:off x="1183375" y="3470675"/>
            <a:ext cx="313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latin typeface="DM Sans"/>
                <a:ea typeface="DM Sans"/>
                <a:cs typeface="DM Sans"/>
                <a:sym typeface="DM Sans"/>
              </a:rPr>
              <a:t>Siguiente visita:</a:t>
            </a:r>
            <a:endParaRPr sz="2000" b="1">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71"/>
          <p:cNvSpPr txBox="1"/>
          <p:nvPr/>
        </p:nvSpPr>
        <p:spPr>
          <a:xfrm>
            <a:off x="4993050" y="2374300"/>
            <a:ext cx="4071600" cy="175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Para eliminar datos de una variable de session, se utiliza el parámetro de </a:t>
            </a:r>
            <a:r>
              <a:rPr lang="es" sz="1350" b="1">
                <a:solidFill>
                  <a:schemeClr val="dk1"/>
                </a:solidFill>
                <a:highlight>
                  <a:schemeClr val="lt1"/>
                </a:highlight>
                <a:latin typeface="DM Sans"/>
                <a:ea typeface="DM Sans"/>
                <a:cs typeface="DM Sans"/>
                <a:sym typeface="DM Sans"/>
              </a:rPr>
              <a:t>request </a:t>
            </a:r>
            <a:r>
              <a:rPr lang="es" sz="1350">
                <a:solidFill>
                  <a:schemeClr val="dk1"/>
                </a:solidFill>
                <a:highlight>
                  <a:schemeClr val="lt1"/>
                </a:highlight>
                <a:latin typeface="DM Sans"/>
                <a:ea typeface="DM Sans"/>
                <a:cs typeface="DM Sans"/>
                <a:sym typeface="DM Sans"/>
              </a:rPr>
              <a:t>y el método </a:t>
            </a:r>
            <a:r>
              <a:rPr lang="es" sz="1350" b="1">
                <a:solidFill>
                  <a:schemeClr val="dk1"/>
                </a:solidFill>
                <a:highlight>
                  <a:schemeClr val="lt1"/>
                </a:highlight>
                <a:latin typeface="DM Sans"/>
                <a:ea typeface="DM Sans"/>
                <a:cs typeface="DM Sans"/>
                <a:sym typeface="DM Sans"/>
              </a:rPr>
              <a:t>destroy</a:t>
            </a:r>
            <a:r>
              <a:rPr lang="es" sz="1350">
                <a:solidFill>
                  <a:schemeClr val="dk1"/>
                </a:solidFill>
                <a:highlight>
                  <a:schemeClr val="lt1"/>
                </a:highlight>
                <a:latin typeface="DM Sans"/>
                <a:ea typeface="DM Sans"/>
                <a:cs typeface="DM Sans"/>
                <a:sym typeface="DM Sans"/>
              </a:rPr>
              <a:t>. Como parámetro se pasa un callback.</a:t>
            </a: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0"/>
              </a:spcBef>
              <a:spcAft>
                <a:spcPts val="0"/>
              </a:spcAft>
              <a:buNone/>
            </a:pP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872" name="Google Shape;872;p171"/>
          <p:cNvSpPr txBox="1"/>
          <p:nvPr/>
        </p:nvSpPr>
        <p:spPr>
          <a:xfrm>
            <a:off x="263000" y="449550"/>
            <a:ext cx="7485600" cy="8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latin typeface="DM Sans"/>
                <a:ea typeface="DM Sans"/>
                <a:cs typeface="DM Sans"/>
                <a:sym typeface="DM Sans"/>
              </a:rPr>
              <a:t>Eliminar datos de session</a:t>
            </a:r>
            <a:endParaRPr sz="4000" b="1">
              <a:latin typeface="DM Sans"/>
              <a:ea typeface="DM Sans"/>
              <a:cs typeface="DM Sans"/>
              <a:sym typeface="DM Sans"/>
            </a:endParaRPr>
          </a:p>
        </p:txBody>
      </p:sp>
      <p:pic>
        <p:nvPicPr>
          <p:cNvPr id="873" name="Google Shape;873;p171"/>
          <p:cNvPicPr preferRelativeResize="0"/>
          <p:nvPr/>
        </p:nvPicPr>
        <p:blipFill rotWithShape="1">
          <a:blip r:embed="rId3">
            <a:alphaModFix/>
          </a:blip>
          <a:srcRect l="22693" t="48251" r="41841" b="32118"/>
          <a:stretch/>
        </p:blipFill>
        <p:spPr>
          <a:xfrm>
            <a:off x="417975" y="2224125"/>
            <a:ext cx="4444950" cy="138325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01"/>
        <p:cNvGrpSpPr/>
        <p:nvPr/>
      </p:nvGrpSpPr>
      <p:grpSpPr>
        <a:xfrm>
          <a:off x="0" y="0"/>
          <a:ext cx="0" cy="0"/>
          <a:chOff x="0" y="0"/>
          <a:chExt cx="0" cy="0"/>
        </a:xfrm>
      </p:grpSpPr>
      <p:sp>
        <p:nvSpPr>
          <p:cNvPr id="402" name="Google Shape;402;p84"/>
          <p:cNvSpPr txBox="1"/>
          <p:nvPr/>
        </p:nvSpPr>
        <p:spPr>
          <a:xfrm>
            <a:off x="2257797" y="2027150"/>
            <a:ext cx="4628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Mongoose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72"/>
          <p:cNvSpPr txBox="1"/>
          <p:nvPr/>
        </p:nvSpPr>
        <p:spPr>
          <a:xfrm>
            <a:off x="399850" y="3554600"/>
            <a:ext cx="8196300" cy="140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Para</a:t>
            </a:r>
            <a:r>
              <a:rPr lang="es" sz="1350" b="1">
                <a:solidFill>
                  <a:schemeClr val="dk1"/>
                </a:solidFill>
                <a:highlight>
                  <a:schemeClr val="lt1"/>
                </a:highlight>
                <a:latin typeface="DM Sans"/>
                <a:ea typeface="DM Sans"/>
                <a:cs typeface="DM Sans"/>
                <a:sym typeface="DM Sans"/>
              </a:rPr>
              <a:t> </a:t>
            </a:r>
            <a:r>
              <a:rPr lang="es" sz="1350" b="1" i="1">
                <a:solidFill>
                  <a:schemeClr val="dk1"/>
                </a:solidFill>
                <a:highlight>
                  <a:schemeClr val="lt1"/>
                </a:highlight>
                <a:latin typeface="DM Sans"/>
                <a:ea typeface="DM Sans"/>
                <a:cs typeface="DM Sans"/>
                <a:sym typeface="DM Sans"/>
              </a:rPr>
              <a:t>iniciar sesión</a:t>
            </a:r>
            <a:r>
              <a:rPr lang="es" sz="1350">
                <a:solidFill>
                  <a:schemeClr val="dk1"/>
                </a:solidFill>
                <a:highlight>
                  <a:schemeClr val="lt1"/>
                </a:highlight>
                <a:latin typeface="DM Sans"/>
                <a:ea typeface="DM Sans"/>
                <a:cs typeface="DM Sans"/>
                <a:sym typeface="DM Sans"/>
              </a:rPr>
              <a:t> se verifica que los datos ingresados por el usuario sean los correctos. Si lo es, se guarda en session los datos de este usuario. Además, se puede crear la variable admin, también en session, con el valor de true, lo que indica que el usuario logueado es un administrador</a:t>
            </a:r>
            <a:endParaRPr sz="1350">
              <a:solidFill>
                <a:schemeClr val="dk1"/>
              </a:solidFill>
              <a:highlight>
                <a:schemeClr val="lt1"/>
              </a:highlight>
              <a:latin typeface="DM Sans"/>
              <a:ea typeface="DM Sans"/>
              <a:cs typeface="DM Sans"/>
              <a:sym typeface="DM Sans"/>
            </a:endParaRPr>
          </a:p>
          <a:p>
            <a:pPr marL="0" lvl="0" indent="0" algn="ctr" rtl="0">
              <a:lnSpc>
                <a:spcPct val="115000"/>
              </a:lnSpc>
              <a:spcBef>
                <a:spcPts val="0"/>
              </a:spcBef>
              <a:spcAft>
                <a:spcPts val="0"/>
              </a:spcAft>
              <a:buNone/>
            </a:pPr>
            <a:endParaRPr sz="1800">
              <a:solidFill>
                <a:schemeClr val="dk1"/>
              </a:solidFill>
              <a:highlight>
                <a:schemeClr val="lt1"/>
              </a:highlight>
              <a:latin typeface="Helvetica Neue Light"/>
              <a:ea typeface="Helvetica Neue Light"/>
              <a:cs typeface="Helvetica Neue Light"/>
              <a:sym typeface="Helvetica Neue Light"/>
            </a:endParaRPr>
          </a:p>
          <a:p>
            <a:pPr marL="457200" lvl="0" indent="0" algn="ctr" rtl="0">
              <a:lnSpc>
                <a:spcPct val="115000"/>
              </a:lnSpc>
              <a:spcBef>
                <a:spcPts val="0"/>
              </a:spcBef>
              <a:spcAft>
                <a:spcPts val="0"/>
              </a:spcAft>
              <a:buNone/>
            </a:pPr>
            <a:endParaRPr sz="1800">
              <a:solidFill>
                <a:schemeClr val="dk1"/>
              </a:solidFill>
              <a:highlight>
                <a:schemeClr val="lt1"/>
              </a:highlight>
              <a:latin typeface="Helvetica Neue Light"/>
              <a:ea typeface="Helvetica Neue Light"/>
              <a:cs typeface="Helvetica Neue Light"/>
              <a:sym typeface="Helvetica Neue Light"/>
            </a:endParaRPr>
          </a:p>
          <a:p>
            <a:pPr marL="0" lvl="0" indent="0" algn="ctr" rtl="0">
              <a:lnSpc>
                <a:spcPct val="115000"/>
              </a:lnSpc>
              <a:spcBef>
                <a:spcPts val="0"/>
              </a:spcBef>
              <a:spcAft>
                <a:spcPts val="0"/>
              </a:spcAft>
              <a:buNone/>
            </a:pP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879" name="Google Shape;879;p172"/>
          <p:cNvSpPr txBox="1"/>
          <p:nvPr/>
        </p:nvSpPr>
        <p:spPr>
          <a:xfrm>
            <a:off x="156550" y="276250"/>
            <a:ext cx="4795500" cy="84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000" b="1">
                <a:latin typeface="DM Sans"/>
                <a:ea typeface="DM Sans"/>
                <a:cs typeface="DM Sans"/>
                <a:sym typeface="DM Sans"/>
              </a:rPr>
              <a:t>Login con session</a:t>
            </a:r>
            <a:endParaRPr sz="4000" b="1">
              <a:latin typeface="DM Sans"/>
              <a:ea typeface="DM Sans"/>
              <a:cs typeface="DM Sans"/>
              <a:sym typeface="DM Sans"/>
            </a:endParaRPr>
          </a:p>
        </p:txBody>
      </p:sp>
      <p:sp>
        <p:nvSpPr>
          <p:cNvPr id="880" name="Google Shape;880;p172"/>
          <p:cNvSpPr txBox="1"/>
          <p:nvPr/>
        </p:nvSpPr>
        <p:spPr>
          <a:xfrm>
            <a:off x="827950" y="1286325"/>
            <a:ext cx="7340100" cy="2100900"/>
          </a:xfrm>
          <a:prstGeom prst="rect">
            <a:avLst/>
          </a:prstGeom>
          <a:solidFill>
            <a:srgbClr val="1E1E1E"/>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s" sz="1050">
                <a:solidFill>
                  <a:srgbClr val="9CDCFE"/>
                </a:solidFill>
                <a:highlight>
                  <a:srgbClr val="1E1E1E"/>
                </a:highlight>
                <a:latin typeface="Courier New"/>
                <a:ea typeface="Courier New"/>
                <a:cs typeface="Courier New"/>
                <a:sym typeface="Courier New"/>
              </a:rPr>
              <a:t>app</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get</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'/login'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req</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res</a:t>
            </a: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=&gt;</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const</a:t>
            </a:r>
            <a:r>
              <a:rPr lang="es" sz="1050">
                <a:solidFill>
                  <a:srgbClr val="D4D4D4"/>
                </a:solidFill>
                <a:highlight>
                  <a:srgbClr val="1E1E1E"/>
                </a:highlight>
                <a:latin typeface="Courier New"/>
                <a:ea typeface="Courier New"/>
                <a:cs typeface="Courier New"/>
                <a:sym typeface="Courier New"/>
              </a:rPr>
              <a:t> { </a:t>
            </a:r>
            <a:r>
              <a:rPr lang="es" sz="1050">
                <a:solidFill>
                  <a:srgbClr val="4FC1FF"/>
                </a:solidFill>
                <a:highlight>
                  <a:srgbClr val="1E1E1E"/>
                </a:highlight>
                <a:latin typeface="Courier New"/>
                <a:ea typeface="Courier New"/>
                <a:cs typeface="Courier New"/>
                <a:sym typeface="Courier New"/>
              </a:rPr>
              <a:t>username</a:t>
            </a:r>
            <a:r>
              <a:rPr lang="es" sz="1050">
                <a:solidFill>
                  <a:srgbClr val="D4D4D4"/>
                </a:solidFill>
                <a:highlight>
                  <a:srgbClr val="1E1E1E"/>
                </a:highlight>
                <a:latin typeface="Courier New"/>
                <a:ea typeface="Courier New"/>
                <a:cs typeface="Courier New"/>
                <a:sym typeface="Courier New"/>
              </a:rPr>
              <a:t>, </a:t>
            </a:r>
            <a:r>
              <a:rPr lang="es" sz="1050">
                <a:solidFill>
                  <a:srgbClr val="4FC1FF"/>
                </a:solidFill>
                <a:highlight>
                  <a:srgbClr val="1E1E1E"/>
                </a:highlight>
                <a:latin typeface="Courier New"/>
                <a:ea typeface="Courier New"/>
                <a:cs typeface="Courier New"/>
                <a:sym typeface="Courier New"/>
              </a:rPr>
              <a:t>password</a:t>
            </a:r>
            <a:r>
              <a:rPr lang="es" sz="1050">
                <a:solidFill>
                  <a:srgbClr val="D4D4D4"/>
                </a:solidFill>
                <a:highlight>
                  <a:srgbClr val="1E1E1E"/>
                </a:highlight>
                <a:latin typeface="Courier New"/>
                <a:ea typeface="Courier New"/>
                <a:cs typeface="Courier New"/>
                <a:sym typeface="Courier New"/>
              </a:rPr>
              <a:t> } = </a:t>
            </a:r>
            <a:r>
              <a:rPr lang="es" sz="1050">
                <a:solidFill>
                  <a:srgbClr val="9CDCFE"/>
                </a:solidFill>
                <a:highlight>
                  <a:srgbClr val="1E1E1E"/>
                </a:highlight>
                <a:latin typeface="Courier New"/>
                <a:ea typeface="Courier New"/>
                <a:cs typeface="Courier New"/>
                <a:sym typeface="Courier New"/>
              </a:rPr>
              <a:t>req</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query</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username</a:t>
            </a:r>
            <a:r>
              <a:rPr lang="es" sz="1050">
                <a:solidFill>
                  <a:srgbClr val="D4D4D4"/>
                </a:solidFill>
                <a:highlight>
                  <a:srgbClr val="1E1E1E"/>
                </a:highlight>
                <a:latin typeface="Courier New"/>
                <a:ea typeface="Courier New"/>
                <a:cs typeface="Courier New"/>
                <a:sym typeface="Courier New"/>
              </a:rPr>
              <a:t> !== </a:t>
            </a:r>
            <a:r>
              <a:rPr lang="es" sz="1050">
                <a:solidFill>
                  <a:srgbClr val="CE9178"/>
                </a:solidFill>
                <a:highlight>
                  <a:srgbClr val="1E1E1E"/>
                </a:highlight>
                <a:latin typeface="Courier New"/>
                <a:ea typeface="Courier New"/>
                <a:cs typeface="Courier New"/>
                <a:sym typeface="Courier New"/>
              </a:rPr>
              <a:t>'pepe'</a:t>
            </a:r>
            <a:r>
              <a:rPr lang="es" sz="1050">
                <a:solidFill>
                  <a:srgbClr val="D4D4D4"/>
                </a:solidFill>
                <a:highlight>
                  <a:srgbClr val="1E1E1E"/>
                </a:highlight>
                <a:latin typeface="Courier New"/>
                <a:ea typeface="Courier New"/>
                <a:cs typeface="Courier New"/>
                <a:sym typeface="Courier New"/>
              </a:rPr>
              <a:t> || </a:t>
            </a:r>
            <a:r>
              <a:rPr lang="es" sz="1050">
                <a:solidFill>
                  <a:srgbClr val="9CDCFE"/>
                </a:solidFill>
                <a:highlight>
                  <a:srgbClr val="1E1E1E"/>
                </a:highlight>
                <a:latin typeface="Courier New"/>
                <a:ea typeface="Courier New"/>
                <a:cs typeface="Courier New"/>
                <a:sym typeface="Courier New"/>
              </a:rPr>
              <a:t>password</a:t>
            </a:r>
            <a:r>
              <a:rPr lang="es" sz="1050">
                <a:solidFill>
                  <a:srgbClr val="D4D4D4"/>
                </a:solidFill>
                <a:highlight>
                  <a:srgbClr val="1E1E1E"/>
                </a:highlight>
                <a:latin typeface="Courier New"/>
                <a:ea typeface="Courier New"/>
                <a:cs typeface="Courier New"/>
                <a:sym typeface="Courier New"/>
              </a:rPr>
              <a:t> !== </a:t>
            </a:r>
            <a:r>
              <a:rPr lang="es" sz="1050">
                <a:solidFill>
                  <a:srgbClr val="CE9178"/>
                </a:solidFill>
                <a:highlight>
                  <a:srgbClr val="1E1E1E"/>
                </a:highlight>
                <a:latin typeface="Courier New"/>
                <a:ea typeface="Courier New"/>
                <a:cs typeface="Courier New"/>
                <a:sym typeface="Courier New"/>
              </a:rPr>
              <a:t>'pepepass'</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return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res</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send</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'login failed'</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req</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session</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user</a:t>
            </a:r>
            <a:r>
              <a:rPr lang="es" sz="1050">
                <a:solidFill>
                  <a:srgbClr val="D4D4D4"/>
                </a:solidFill>
                <a:highlight>
                  <a:srgbClr val="1E1E1E"/>
                </a:highlight>
                <a:latin typeface="Courier New"/>
                <a:ea typeface="Courier New"/>
                <a:cs typeface="Courier New"/>
                <a:sym typeface="Courier New"/>
              </a:rPr>
              <a:t> = </a:t>
            </a:r>
            <a:r>
              <a:rPr lang="es" sz="1050">
                <a:solidFill>
                  <a:srgbClr val="9CDCFE"/>
                </a:solidFill>
                <a:highlight>
                  <a:srgbClr val="1E1E1E"/>
                </a:highlight>
                <a:latin typeface="Courier New"/>
                <a:ea typeface="Courier New"/>
                <a:cs typeface="Courier New"/>
                <a:sym typeface="Courier New"/>
              </a:rPr>
              <a:t>username</a:t>
            </a:r>
            <a:endParaRPr sz="105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req</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session</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admin</a:t>
            </a:r>
            <a:r>
              <a:rPr lang="es" sz="1050">
                <a:solidFill>
                  <a:srgbClr val="D4D4D4"/>
                </a:solidFill>
                <a:highlight>
                  <a:srgbClr val="1E1E1E"/>
                </a:highlight>
                <a:latin typeface="Courier New"/>
                <a:ea typeface="Courier New"/>
                <a:cs typeface="Courier New"/>
                <a:sym typeface="Courier New"/>
              </a:rPr>
              <a:t> = </a:t>
            </a:r>
            <a:r>
              <a:rPr lang="es" sz="1050">
                <a:solidFill>
                  <a:srgbClr val="569CD6"/>
                </a:solidFill>
                <a:highlight>
                  <a:srgbClr val="1E1E1E"/>
                </a:highlight>
                <a:latin typeface="Courier New"/>
                <a:ea typeface="Courier New"/>
                <a:cs typeface="Courier New"/>
                <a:sym typeface="Courier New"/>
              </a:rPr>
              <a:t>true</a:t>
            </a:r>
            <a:endParaRPr sz="1050">
              <a:solidFill>
                <a:srgbClr val="569CD6"/>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res</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send</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'login success!'</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73"/>
          <p:cNvSpPr txBox="1"/>
          <p:nvPr/>
        </p:nvSpPr>
        <p:spPr>
          <a:xfrm>
            <a:off x="715230" y="3098075"/>
            <a:ext cx="7485600" cy="140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Mediante estos middleware se puede </a:t>
            </a:r>
            <a:r>
              <a:rPr lang="es" sz="1350" b="1">
                <a:solidFill>
                  <a:schemeClr val="dk1"/>
                </a:solidFill>
                <a:highlight>
                  <a:schemeClr val="lt1"/>
                </a:highlight>
                <a:latin typeface="DM Sans"/>
                <a:ea typeface="DM Sans"/>
                <a:cs typeface="DM Sans"/>
                <a:sym typeface="DM Sans"/>
              </a:rPr>
              <a:t>limitar el acceso</a:t>
            </a:r>
            <a:r>
              <a:rPr lang="es" sz="1350">
                <a:solidFill>
                  <a:schemeClr val="dk1"/>
                </a:solidFill>
                <a:highlight>
                  <a:schemeClr val="lt1"/>
                </a:highlight>
                <a:latin typeface="DM Sans"/>
                <a:ea typeface="DM Sans"/>
                <a:cs typeface="DM Sans"/>
                <a:sym typeface="DM Sans"/>
              </a:rPr>
              <a:t> a determinadas rutas a aquellos usuarios que sean administradores (o, por ejemplo, otras a cualquier usuario logueado).</a:t>
            </a: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1000"/>
              </a:spcBef>
              <a:spcAft>
                <a:spcPts val="0"/>
              </a:spcAft>
              <a:buNone/>
            </a:pPr>
            <a:r>
              <a:rPr lang="es" sz="1350">
                <a:solidFill>
                  <a:schemeClr val="dk1"/>
                </a:solidFill>
                <a:highlight>
                  <a:schemeClr val="lt1"/>
                </a:highlight>
                <a:latin typeface="DM Sans"/>
                <a:ea typeface="DM Sans"/>
                <a:cs typeface="DM Sans"/>
                <a:sym typeface="DM Sans"/>
              </a:rPr>
              <a:t>Si coincide el usuario guardado en session y además es admin, entonces sigue a la ruta, sino devuelve un error.</a:t>
            </a: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1000"/>
              </a:spcBef>
              <a:spcAft>
                <a:spcPts val="0"/>
              </a:spcAft>
              <a:buNone/>
            </a:pPr>
            <a:endParaRPr sz="135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highlight>
                <a:schemeClr val="lt1"/>
              </a:highlight>
              <a:latin typeface="DM Sans"/>
              <a:ea typeface="DM Sans"/>
              <a:cs typeface="DM Sans"/>
              <a:sym typeface="DM Sans"/>
            </a:endParaRPr>
          </a:p>
        </p:txBody>
      </p:sp>
      <p:sp>
        <p:nvSpPr>
          <p:cNvPr id="886" name="Google Shape;886;p173"/>
          <p:cNvSpPr txBox="1"/>
          <p:nvPr/>
        </p:nvSpPr>
        <p:spPr>
          <a:xfrm>
            <a:off x="439525" y="202750"/>
            <a:ext cx="7485600" cy="84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000" b="1">
                <a:latin typeface="DM Sans"/>
                <a:ea typeface="DM Sans"/>
                <a:cs typeface="DM Sans"/>
                <a:sym typeface="DM Sans"/>
              </a:rPr>
              <a:t>Middleware de autenticación</a:t>
            </a:r>
            <a:endParaRPr sz="4000" b="1">
              <a:latin typeface="DM Sans"/>
              <a:ea typeface="DM Sans"/>
              <a:cs typeface="DM Sans"/>
              <a:sym typeface="DM Sans"/>
            </a:endParaRPr>
          </a:p>
        </p:txBody>
      </p:sp>
      <p:sp>
        <p:nvSpPr>
          <p:cNvPr id="887" name="Google Shape;887;p173"/>
          <p:cNvSpPr txBox="1"/>
          <p:nvPr/>
        </p:nvSpPr>
        <p:spPr>
          <a:xfrm>
            <a:off x="1339650" y="1260400"/>
            <a:ext cx="6464700" cy="1622700"/>
          </a:xfrm>
          <a:prstGeom prst="rect">
            <a:avLst/>
          </a:prstGeom>
          <a:solidFill>
            <a:srgbClr val="1E1E1E"/>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s" sz="1200">
                <a:solidFill>
                  <a:srgbClr val="569CD6"/>
                </a:solidFill>
                <a:highlight>
                  <a:srgbClr val="1E1E1E"/>
                </a:highlight>
                <a:latin typeface="Courier New"/>
                <a:ea typeface="Courier New"/>
                <a:cs typeface="Courier New"/>
                <a:sym typeface="Courier New"/>
              </a:rPr>
              <a:t>function</a:t>
            </a: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auth</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res</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next</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C586C0"/>
                </a:solidFill>
                <a:highlight>
                  <a:srgbClr val="1E1E1E"/>
                </a:highlight>
                <a:latin typeface="Courier New"/>
                <a:ea typeface="Courier New"/>
                <a:cs typeface="Courier New"/>
                <a:sym typeface="Courier New"/>
              </a:rPr>
              <a:t>if</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session</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user</a:t>
            </a:r>
            <a:r>
              <a:rPr lang="es" sz="1200">
                <a:solidFill>
                  <a:srgbClr val="D4D4D4"/>
                </a:solidFill>
                <a:highlight>
                  <a:srgbClr val="1E1E1E"/>
                </a:highlight>
                <a:latin typeface="Courier New"/>
                <a:ea typeface="Courier New"/>
                <a:cs typeface="Courier New"/>
                <a:sym typeface="Courier New"/>
              </a:rPr>
              <a:t> === </a:t>
            </a:r>
            <a:r>
              <a:rPr lang="es" sz="1200">
                <a:solidFill>
                  <a:srgbClr val="CE9178"/>
                </a:solidFill>
                <a:highlight>
                  <a:srgbClr val="1E1E1E"/>
                </a:highlight>
                <a:latin typeface="Courier New"/>
                <a:ea typeface="Courier New"/>
                <a:cs typeface="Courier New"/>
                <a:sym typeface="Courier New"/>
              </a:rPr>
              <a:t>'pepe'</a:t>
            </a:r>
            <a:r>
              <a:rPr lang="es" sz="1200">
                <a:solidFill>
                  <a:srgbClr val="D4D4D4"/>
                </a:solidFill>
                <a:highlight>
                  <a:srgbClr val="1E1E1E"/>
                </a:highlight>
                <a:latin typeface="Courier New"/>
                <a:ea typeface="Courier New"/>
                <a:cs typeface="Courier New"/>
                <a:sym typeface="Courier New"/>
              </a:rPr>
              <a:t> &amp;&amp; </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session</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admin</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C586C0"/>
                </a:solidFill>
                <a:highlight>
                  <a:srgbClr val="1E1E1E"/>
                </a:highlight>
                <a:latin typeface="Courier New"/>
                <a:ea typeface="Courier New"/>
                <a:cs typeface="Courier New"/>
                <a:sym typeface="Courier New"/>
              </a:rPr>
              <a:t>return</a:t>
            </a: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next</a:t>
            </a: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C586C0"/>
                </a:solidFill>
                <a:highlight>
                  <a:srgbClr val="1E1E1E"/>
                </a:highlight>
                <a:latin typeface="Courier New"/>
                <a:ea typeface="Courier New"/>
                <a:cs typeface="Courier New"/>
                <a:sym typeface="Courier New"/>
              </a:rPr>
              <a:t>return</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res</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status</a:t>
            </a:r>
            <a:r>
              <a:rPr lang="es" sz="1200">
                <a:solidFill>
                  <a:srgbClr val="D4D4D4"/>
                </a:solidFill>
                <a:highlight>
                  <a:srgbClr val="1E1E1E"/>
                </a:highlight>
                <a:latin typeface="Courier New"/>
                <a:ea typeface="Courier New"/>
                <a:cs typeface="Courier New"/>
                <a:sym typeface="Courier New"/>
              </a:rPr>
              <a:t>(</a:t>
            </a:r>
            <a:r>
              <a:rPr lang="es" sz="1200">
                <a:solidFill>
                  <a:srgbClr val="B5CEA8"/>
                </a:solidFill>
                <a:highlight>
                  <a:srgbClr val="1E1E1E"/>
                </a:highlight>
                <a:latin typeface="Courier New"/>
                <a:ea typeface="Courier New"/>
                <a:cs typeface="Courier New"/>
                <a:sym typeface="Courier New"/>
              </a:rPr>
              <a:t>401</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send</a:t>
            </a:r>
            <a:r>
              <a:rPr lang="es" sz="1200">
                <a:solidFill>
                  <a:srgbClr val="D4D4D4"/>
                </a:solidFill>
                <a:highlight>
                  <a:srgbClr val="1E1E1E"/>
                </a:highlight>
                <a:latin typeface="Courier New"/>
                <a:ea typeface="Courier New"/>
                <a:cs typeface="Courier New"/>
                <a:sym typeface="Courier New"/>
              </a:rPr>
              <a:t>(</a:t>
            </a:r>
            <a:r>
              <a:rPr lang="es" sz="1200">
                <a:solidFill>
                  <a:srgbClr val="CE9178"/>
                </a:solidFill>
                <a:highlight>
                  <a:srgbClr val="1E1E1E"/>
                </a:highlight>
                <a:latin typeface="Courier New"/>
                <a:ea typeface="Courier New"/>
                <a:cs typeface="Courier New"/>
                <a:sym typeface="Courier New"/>
              </a:rPr>
              <a:t>'error de autorización!'</a:t>
            </a: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highlight>
                  <a:srgbClr val="1E1E1E"/>
                </a:highlight>
                <a:latin typeface="Courier New"/>
                <a:ea typeface="Courier New"/>
                <a:cs typeface="Courier New"/>
                <a:sym typeface="Courier New"/>
              </a:rPr>
              <a:t>}</a:t>
            </a:r>
            <a:endParaRPr sz="1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74"/>
          <p:cNvSpPr txBox="1"/>
          <p:nvPr/>
        </p:nvSpPr>
        <p:spPr>
          <a:xfrm>
            <a:off x="901950" y="2853625"/>
            <a:ext cx="7485600" cy="140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Al aplicar el auth middleware en la ruta /content, estará accesible únicamente luego de que el usuario haya iniciado sesión.</a:t>
            </a: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Además, según el código del middleware, se puede especificar a cierto usuario o cierto tipo de usuario (admin o usuario común, por ejemplo)</a:t>
            </a: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highlight>
                <a:schemeClr val="lt1"/>
              </a:highlight>
              <a:latin typeface="DM Sans"/>
              <a:ea typeface="DM Sans"/>
              <a:cs typeface="DM Sans"/>
              <a:sym typeface="DM Sans"/>
            </a:endParaRPr>
          </a:p>
        </p:txBody>
      </p:sp>
      <p:sp>
        <p:nvSpPr>
          <p:cNvPr id="893" name="Google Shape;893;p174"/>
          <p:cNvSpPr txBox="1"/>
          <p:nvPr/>
        </p:nvSpPr>
        <p:spPr>
          <a:xfrm>
            <a:off x="89375" y="540325"/>
            <a:ext cx="7340100" cy="84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000" b="1">
                <a:latin typeface="DM Sans"/>
                <a:ea typeface="DM Sans"/>
                <a:cs typeface="DM Sans"/>
                <a:sym typeface="DM Sans"/>
              </a:rPr>
              <a:t>Aplicación del middleware</a:t>
            </a:r>
            <a:endParaRPr sz="4000" b="1">
              <a:latin typeface="DM Sans"/>
              <a:ea typeface="DM Sans"/>
              <a:cs typeface="DM Sans"/>
              <a:sym typeface="DM Sans"/>
            </a:endParaRPr>
          </a:p>
        </p:txBody>
      </p:sp>
      <p:sp>
        <p:nvSpPr>
          <p:cNvPr id="894" name="Google Shape;894;p174"/>
          <p:cNvSpPr txBox="1"/>
          <p:nvPr/>
        </p:nvSpPr>
        <p:spPr>
          <a:xfrm>
            <a:off x="901950" y="1577625"/>
            <a:ext cx="7340100" cy="927900"/>
          </a:xfrm>
          <a:prstGeom prst="rect">
            <a:avLst/>
          </a:prstGeom>
          <a:solidFill>
            <a:srgbClr val="1E1E1E"/>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s" sz="1300">
                <a:solidFill>
                  <a:srgbClr val="9CDCFE"/>
                </a:solidFill>
                <a:highlight>
                  <a:srgbClr val="1E1E1E"/>
                </a:highlight>
                <a:latin typeface="Courier New"/>
                <a:ea typeface="Courier New"/>
                <a:cs typeface="Courier New"/>
                <a:sym typeface="Courier New"/>
              </a:rPr>
              <a:t>app</a:t>
            </a:r>
            <a:r>
              <a:rPr lang="es" sz="1300">
                <a:solidFill>
                  <a:srgbClr val="D4D4D4"/>
                </a:solidFill>
                <a:highlight>
                  <a:srgbClr val="1E1E1E"/>
                </a:highlight>
                <a:latin typeface="Courier New"/>
                <a:ea typeface="Courier New"/>
                <a:cs typeface="Courier New"/>
                <a:sym typeface="Courier New"/>
              </a:rPr>
              <a:t>.</a:t>
            </a:r>
            <a:r>
              <a:rPr lang="es" sz="1300">
                <a:solidFill>
                  <a:srgbClr val="DCDCAA"/>
                </a:solidFill>
                <a:highlight>
                  <a:srgbClr val="1E1E1E"/>
                </a:highlight>
                <a:latin typeface="Courier New"/>
                <a:ea typeface="Courier New"/>
                <a:cs typeface="Courier New"/>
                <a:sym typeface="Courier New"/>
              </a:rPr>
              <a:t>get</a:t>
            </a:r>
            <a:r>
              <a:rPr lang="es" sz="1300">
                <a:solidFill>
                  <a:srgbClr val="D4D4D4"/>
                </a:solidFill>
                <a:highlight>
                  <a:srgbClr val="1E1E1E"/>
                </a:highlight>
                <a:latin typeface="Courier New"/>
                <a:ea typeface="Courier New"/>
                <a:cs typeface="Courier New"/>
                <a:sym typeface="Courier New"/>
              </a:rPr>
              <a:t>(</a:t>
            </a:r>
            <a:r>
              <a:rPr lang="es" sz="1300">
                <a:solidFill>
                  <a:srgbClr val="CE9178"/>
                </a:solidFill>
                <a:highlight>
                  <a:srgbClr val="1E1E1E"/>
                </a:highlight>
                <a:latin typeface="Courier New"/>
                <a:ea typeface="Courier New"/>
                <a:cs typeface="Courier New"/>
                <a:sym typeface="Courier New"/>
              </a:rPr>
              <a:t>'/privado'</a:t>
            </a:r>
            <a:r>
              <a:rPr lang="es" sz="1300">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auth</a:t>
            </a:r>
            <a:r>
              <a:rPr lang="es" sz="1300">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req</a:t>
            </a:r>
            <a:r>
              <a:rPr lang="es" sz="1300">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res</a:t>
            </a:r>
            <a:r>
              <a:rPr lang="es" sz="1300">
                <a:solidFill>
                  <a:srgbClr val="D4D4D4"/>
                </a:solidFill>
                <a:highlight>
                  <a:srgbClr val="1E1E1E"/>
                </a:highlight>
                <a:latin typeface="Courier New"/>
                <a:ea typeface="Courier New"/>
                <a:cs typeface="Courier New"/>
                <a:sym typeface="Courier New"/>
              </a:rPr>
              <a:t>) </a:t>
            </a:r>
            <a:r>
              <a:rPr lang="es" sz="1300">
                <a:solidFill>
                  <a:srgbClr val="569CD6"/>
                </a:solidFill>
                <a:highlight>
                  <a:srgbClr val="1E1E1E"/>
                </a:highlight>
                <a:latin typeface="Courier New"/>
                <a:ea typeface="Courier New"/>
                <a:cs typeface="Courier New"/>
                <a:sym typeface="Courier New"/>
              </a:rPr>
              <a:t>=&gt;</a:t>
            </a:r>
            <a:r>
              <a:rPr lang="es" sz="1300">
                <a:solidFill>
                  <a:srgbClr val="D4D4D4"/>
                </a:solidFill>
                <a:highlight>
                  <a:srgbClr val="1E1E1E"/>
                </a:highlight>
                <a:latin typeface="Courier New"/>
                <a:ea typeface="Courier New"/>
                <a:cs typeface="Courier New"/>
                <a:sym typeface="Courier New"/>
              </a:rPr>
              <a:t> {</a:t>
            </a:r>
            <a:endParaRPr sz="13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300">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res</a:t>
            </a:r>
            <a:r>
              <a:rPr lang="es" sz="1300">
                <a:solidFill>
                  <a:srgbClr val="D4D4D4"/>
                </a:solidFill>
                <a:highlight>
                  <a:srgbClr val="1E1E1E"/>
                </a:highlight>
                <a:latin typeface="Courier New"/>
                <a:ea typeface="Courier New"/>
                <a:cs typeface="Courier New"/>
                <a:sym typeface="Courier New"/>
              </a:rPr>
              <a:t>.</a:t>
            </a:r>
            <a:r>
              <a:rPr lang="es" sz="1300">
                <a:solidFill>
                  <a:srgbClr val="DCDCAA"/>
                </a:solidFill>
                <a:highlight>
                  <a:srgbClr val="1E1E1E"/>
                </a:highlight>
                <a:latin typeface="Courier New"/>
                <a:ea typeface="Courier New"/>
                <a:cs typeface="Courier New"/>
                <a:sym typeface="Courier New"/>
              </a:rPr>
              <a:t>send</a:t>
            </a:r>
            <a:r>
              <a:rPr lang="es" sz="1300">
                <a:solidFill>
                  <a:srgbClr val="D4D4D4"/>
                </a:solidFill>
                <a:highlight>
                  <a:srgbClr val="1E1E1E"/>
                </a:highlight>
                <a:latin typeface="Courier New"/>
                <a:ea typeface="Courier New"/>
                <a:cs typeface="Courier New"/>
                <a:sym typeface="Courier New"/>
              </a:rPr>
              <a:t>(</a:t>
            </a:r>
            <a:r>
              <a:rPr lang="es" sz="1300">
                <a:solidFill>
                  <a:srgbClr val="CE9178"/>
                </a:solidFill>
                <a:highlight>
                  <a:srgbClr val="1E1E1E"/>
                </a:highlight>
                <a:latin typeface="Courier New"/>
                <a:ea typeface="Courier New"/>
                <a:cs typeface="Courier New"/>
                <a:sym typeface="Courier New"/>
              </a:rPr>
              <a:t>'si estas viendo esto es porque ya te logueaste!'</a:t>
            </a:r>
            <a:r>
              <a:rPr lang="es" sz="1300">
                <a:solidFill>
                  <a:srgbClr val="D4D4D4"/>
                </a:solidFill>
                <a:highlight>
                  <a:srgbClr val="1E1E1E"/>
                </a:highlight>
                <a:latin typeface="Courier New"/>
                <a:ea typeface="Courier New"/>
                <a:cs typeface="Courier New"/>
                <a:sym typeface="Courier New"/>
              </a:rPr>
              <a:t>)</a:t>
            </a:r>
            <a:endParaRPr sz="13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300">
                <a:solidFill>
                  <a:srgbClr val="D4D4D4"/>
                </a:solidFill>
                <a:highlight>
                  <a:srgbClr val="1E1E1E"/>
                </a:highlight>
                <a:latin typeface="Courier New"/>
                <a:ea typeface="Courier New"/>
                <a:cs typeface="Courier New"/>
                <a:sym typeface="Courier New"/>
              </a:rPr>
              <a:t>})</a:t>
            </a:r>
            <a:endParaRPr sz="13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75"/>
          <p:cNvSpPr txBox="1"/>
          <p:nvPr/>
        </p:nvSpPr>
        <p:spPr>
          <a:xfrm>
            <a:off x="829200" y="3375650"/>
            <a:ext cx="7485600" cy="140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Para cerrar sesión, solo basta con aplicar el método </a:t>
            </a:r>
            <a:r>
              <a:rPr lang="es" sz="1350" b="1">
                <a:solidFill>
                  <a:schemeClr val="dk1"/>
                </a:solidFill>
                <a:highlight>
                  <a:schemeClr val="lt1"/>
                </a:highlight>
                <a:latin typeface="DM Sans"/>
                <a:ea typeface="DM Sans"/>
                <a:cs typeface="DM Sans"/>
                <a:sym typeface="DM Sans"/>
              </a:rPr>
              <a:t>destroy </a:t>
            </a:r>
            <a:r>
              <a:rPr lang="es" sz="1350">
                <a:solidFill>
                  <a:schemeClr val="dk1"/>
                </a:solidFill>
                <a:highlight>
                  <a:schemeClr val="lt1"/>
                </a:highlight>
                <a:latin typeface="DM Sans"/>
                <a:ea typeface="DM Sans"/>
                <a:cs typeface="DM Sans"/>
                <a:sym typeface="DM Sans"/>
              </a:rPr>
              <a:t>de session.</a:t>
            </a: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Al borrar los datos almacenados, ya no queda registro de que el usuario haya iniciado sesión. Y en este caso, ya no van a ser accesibles las rutas que tengan el auth middleware.</a:t>
            </a: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highlight>
                <a:schemeClr val="lt1"/>
              </a:highlight>
              <a:latin typeface="DM Sans"/>
              <a:ea typeface="DM Sans"/>
              <a:cs typeface="DM Sans"/>
              <a:sym typeface="DM Sans"/>
            </a:endParaRPr>
          </a:p>
        </p:txBody>
      </p:sp>
      <p:sp>
        <p:nvSpPr>
          <p:cNvPr id="900" name="Google Shape;900;p175"/>
          <p:cNvSpPr txBox="1"/>
          <p:nvPr/>
        </p:nvSpPr>
        <p:spPr>
          <a:xfrm>
            <a:off x="501650" y="325625"/>
            <a:ext cx="5454000" cy="84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000" b="1">
                <a:latin typeface="DM Sans"/>
                <a:ea typeface="DM Sans"/>
                <a:cs typeface="DM Sans"/>
                <a:sym typeface="DM Sans"/>
              </a:rPr>
              <a:t>Logout con session</a:t>
            </a:r>
            <a:endParaRPr sz="4000" b="1">
              <a:latin typeface="DM Sans"/>
              <a:ea typeface="DM Sans"/>
              <a:cs typeface="DM Sans"/>
              <a:sym typeface="DM Sans"/>
            </a:endParaRPr>
          </a:p>
        </p:txBody>
      </p:sp>
      <p:sp>
        <p:nvSpPr>
          <p:cNvPr id="901" name="Google Shape;901;p175"/>
          <p:cNvSpPr txBox="1"/>
          <p:nvPr/>
        </p:nvSpPr>
        <p:spPr>
          <a:xfrm>
            <a:off x="974700" y="1168325"/>
            <a:ext cx="7340100" cy="2124000"/>
          </a:xfrm>
          <a:prstGeom prst="rect">
            <a:avLst/>
          </a:prstGeom>
          <a:solidFill>
            <a:srgbClr val="1E1E1E"/>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s" sz="1200">
                <a:solidFill>
                  <a:srgbClr val="9CDCFE"/>
                </a:solidFill>
                <a:highlight>
                  <a:srgbClr val="1E1E1E"/>
                </a:highlight>
                <a:latin typeface="Courier New"/>
                <a:ea typeface="Courier New"/>
                <a:cs typeface="Courier New"/>
                <a:sym typeface="Courier New"/>
              </a:rPr>
              <a:t>app</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get</a:t>
            </a:r>
            <a:r>
              <a:rPr lang="es" sz="1200">
                <a:solidFill>
                  <a:srgbClr val="D4D4D4"/>
                </a:solidFill>
                <a:highlight>
                  <a:srgbClr val="1E1E1E"/>
                </a:highlight>
                <a:latin typeface="Courier New"/>
                <a:ea typeface="Courier New"/>
                <a:cs typeface="Courier New"/>
                <a:sym typeface="Courier New"/>
              </a:rPr>
              <a:t>(</a:t>
            </a:r>
            <a:r>
              <a:rPr lang="es" sz="1200">
                <a:solidFill>
                  <a:srgbClr val="CE9178"/>
                </a:solidFill>
                <a:highlight>
                  <a:srgbClr val="1E1E1E"/>
                </a:highlight>
                <a:latin typeface="Courier New"/>
                <a:ea typeface="Courier New"/>
                <a:cs typeface="Courier New"/>
                <a:sym typeface="Courier New"/>
              </a:rPr>
              <a:t>'/logout'</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res</a:t>
            </a:r>
            <a:r>
              <a:rPr lang="es" sz="1200">
                <a:solidFill>
                  <a:srgbClr val="D4D4D4"/>
                </a:solidFill>
                <a:highlight>
                  <a:srgbClr val="1E1E1E"/>
                </a:highlight>
                <a:latin typeface="Courier New"/>
                <a:ea typeface="Courier New"/>
                <a:cs typeface="Courier New"/>
                <a:sym typeface="Courier New"/>
              </a:rPr>
              <a:t>) </a:t>
            </a:r>
            <a:r>
              <a:rPr lang="es" sz="1200">
                <a:solidFill>
                  <a:srgbClr val="569CD6"/>
                </a:solidFill>
                <a:highlight>
                  <a:srgbClr val="1E1E1E"/>
                </a:highlight>
                <a:latin typeface="Courier New"/>
                <a:ea typeface="Courier New"/>
                <a:cs typeface="Courier New"/>
                <a:sym typeface="Courier New"/>
              </a:rPr>
              <a:t>=&gt;</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req</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session</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destroy</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err</a:t>
            </a:r>
            <a:r>
              <a:rPr lang="es" sz="1200">
                <a:solidFill>
                  <a:srgbClr val="D4D4D4"/>
                </a:solidFill>
                <a:highlight>
                  <a:srgbClr val="1E1E1E"/>
                </a:highlight>
                <a:latin typeface="Courier New"/>
                <a:ea typeface="Courier New"/>
                <a:cs typeface="Courier New"/>
                <a:sym typeface="Courier New"/>
              </a:rPr>
              <a:t> </a:t>
            </a:r>
            <a:r>
              <a:rPr lang="es" sz="1200">
                <a:solidFill>
                  <a:srgbClr val="569CD6"/>
                </a:solidFill>
                <a:highlight>
                  <a:srgbClr val="1E1E1E"/>
                </a:highlight>
                <a:latin typeface="Courier New"/>
                <a:ea typeface="Courier New"/>
                <a:cs typeface="Courier New"/>
                <a:sym typeface="Courier New"/>
              </a:rPr>
              <a:t>=&gt;</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C586C0"/>
                </a:solidFill>
                <a:highlight>
                  <a:srgbClr val="1E1E1E"/>
                </a:highlight>
                <a:latin typeface="Courier New"/>
                <a:ea typeface="Courier New"/>
                <a:cs typeface="Courier New"/>
                <a:sym typeface="Courier New"/>
              </a:rPr>
              <a:t>if</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err</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return </a:t>
            </a:r>
            <a:r>
              <a:rPr lang="es" sz="1200">
                <a:solidFill>
                  <a:srgbClr val="9CDCFE"/>
                </a:solidFill>
                <a:highlight>
                  <a:srgbClr val="1E1E1E"/>
                </a:highlight>
                <a:latin typeface="Courier New"/>
                <a:ea typeface="Courier New"/>
                <a:cs typeface="Courier New"/>
                <a:sym typeface="Courier New"/>
              </a:rPr>
              <a:t>res</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json</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status:</a:t>
            </a:r>
            <a:r>
              <a:rPr lang="es" sz="1200">
                <a:solidFill>
                  <a:srgbClr val="D4D4D4"/>
                </a:solidFill>
                <a:highlight>
                  <a:srgbClr val="1E1E1E"/>
                </a:highlight>
                <a:latin typeface="Courier New"/>
                <a:ea typeface="Courier New"/>
                <a:cs typeface="Courier New"/>
                <a:sym typeface="Courier New"/>
              </a:rPr>
              <a:t> </a:t>
            </a:r>
            <a:r>
              <a:rPr lang="es" sz="1200">
                <a:solidFill>
                  <a:srgbClr val="CE9178"/>
                </a:solidFill>
                <a:highlight>
                  <a:srgbClr val="1E1E1E"/>
                </a:highlight>
                <a:latin typeface="Courier New"/>
                <a:ea typeface="Courier New"/>
                <a:cs typeface="Courier New"/>
                <a:sym typeface="Courier New"/>
              </a:rPr>
              <a:t>'Logout ERROR'</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body:</a:t>
            </a: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err</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res</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send</a:t>
            </a:r>
            <a:r>
              <a:rPr lang="es" sz="1200">
                <a:solidFill>
                  <a:srgbClr val="D4D4D4"/>
                </a:solidFill>
                <a:highlight>
                  <a:srgbClr val="1E1E1E"/>
                </a:highlight>
                <a:latin typeface="Courier New"/>
                <a:ea typeface="Courier New"/>
                <a:cs typeface="Courier New"/>
                <a:sym typeface="Courier New"/>
              </a:rPr>
              <a:t>(</a:t>
            </a:r>
            <a:r>
              <a:rPr lang="es" sz="1200">
                <a:solidFill>
                  <a:srgbClr val="CE9178"/>
                </a:solidFill>
                <a:highlight>
                  <a:srgbClr val="1E1E1E"/>
                </a:highlight>
                <a:latin typeface="Courier New"/>
                <a:ea typeface="Courier New"/>
                <a:cs typeface="Courier New"/>
                <a:sym typeface="Courier New"/>
              </a:rPr>
              <a:t>'Logout ok!'</a:t>
            </a: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s" sz="1200">
                <a:solidFill>
                  <a:srgbClr val="D4D4D4"/>
                </a:solidFill>
                <a:highlight>
                  <a:srgbClr val="1E1E1E"/>
                </a:highlight>
                <a:latin typeface="Courier New"/>
                <a:ea typeface="Courier New"/>
                <a:cs typeface="Courier New"/>
                <a:sym typeface="Courier New"/>
              </a:rPr>
              <a:t>})</a:t>
            </a:r>
            <a:endParaRPr sz="12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76"/>
          <p:cNvSpPr txBox="1"/>
          <p:nvPr/>
        </p:nvSpPr>
        <p:spPr>
          <a:xfrm>
            <a:off x="1414750" y="19537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Sesiones de usuario en el server</a:t>
            </a:r>
            <a:endParaRPr sz="4000" b="1" i="0" u="none" strike="noStrike" cap="none">
              <a:solidFill>
                <a:schemeClr val="dk1"/>
              </a:solidFill>
              <a:highlight>
                <a:srgbClr val="EAFF6A"/>
              </a:highlight>
              <a:latin typeface="DM Sans"/>
              <a:ea typeface="DM Sans"/>
              <a:cs typeface="DM Sans"/>
              <a:sym typeface="DM Sans"/>
            </a:endParaRPr>
          </a:p>
        </p:txBody>
      </p:sp>
      <p:sp>
        <p:nvSpPr>
          <p:cNvPr id="907" name="Google Shape;907;p176"/>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
        <p:nvSpPr>
          <p:cNvPr id="908" name="Google Shape;908;p176"/>
          <p:cNvSpPr txBox="1"/>
          <p:nvPr/>
        </p:nvSpPr>
        <p:spPr>
          <a:xfrm>
            <a:off x="1680775" y="3170925"/>
            <a:ext cx="6255600" cy="76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000"/>
              </a:spcAft>
              <a:buClr>
                <a:schemeClr val="dk1"/>
              </a:buClr>
              <a:buSzPts val="1100"/>
              <a:buFont typeface="Arial"/>
              <a:buNone/>
            </a:pPr>
            <a:r>
              <a:rPr lang="es" sz="1750" b="1">
                <a:solidFill>
                  <a:srgbClr val="999999"/>
                </a:solidFill>
                <a:highlight>
                  <a:schemeClr val="lt1"/>
                </a:highlight>
                <a:latin typeface="DM Sans"/>
                <a:ea typeface="DM Sans"/>
                <a:cs typeface="DM Sans"/>
                <a:sym typeface="DM Sans"/>
              </a:rPr>
              <a:t>Realizar un programa de backend que establezca sesiones de usuarios en el servidor.</a:t>
            </a:r>
            <a:endParaRPr sz="1800" b="1">
              <a:solidFill>
                <a:srgbClr val="999999"/>
              </a:solidFill>
            </a:endParaRPr>
          </a:p>
        </p:txBody>
      </p:sp>
      <p:grpSp>
        <p:nvGrpSpPr>
          <p:cNvPr id="909" name="Google Shape;909;p176"/>
          <p:cNvGrpSpPr/>
          <p:nvPr/>
        </p:nvGrpSpPr>
        <p:grpSpPr>
          <a:xfrm>
            <a:off x="4202551" y="994261"/>
            <a:ext cx="738900" cy="738974"/>
            <a:chOff x="974706" y="2467173"/>
            <a:chExt cx="738900" cy="738900"/>
          </a:xfrm>
        </p:grpSpPr>
        <p:sp>
          <p:nvSpPr>
            <p:cNvPr id="910" name="Google Shape;910;p176"/>
            <p:cNvSpPr/>
            <p:nvPr/>
          </p:nvSpPr>
          <p:spPr>
            <a:xfrm>
              <a:off x="974706"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1" name="Google Shape;911;p17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77"/>
          <p:cNvSpPr txBox="1"/>
          <p:nvPr/>
        </p:nvSpPr>
        <p:spPr>
          <a:xfrm>
            <a:off x="493050" y="1056875"/>
            <a:ext cx="67278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Sesiones de usuario en el server</a:t>
            </a:r>
            <a:endParaRPr sz="4000" b="1" i="0" u="none" strike="noStrike" cap="none">
              <a:solidFill>
                <a:schemeClr val="dk1"/>
              </a:solidFill>
              <a:latin typeface="DM Sans"/>
              <a:ea typeface="DM Sans"/>
              <a:cs typeface="DM Sans"/>
              <a:sym typeface="DM Sans"/>
            </a:endParaRPr>
          </a:p>
        </p:txBody>
      </p:sp>
      <p:sp>
        <p:nvSpPr>
          <p:cNvPr id="917" name="Google Shape;917;p177"/>
          <p:cNvSpPr txBox="1"/>
          <p:nvPr/>
        </p:nvSpPr>
        <p:spPr>
          <a:xfrm>
            <a:off x="493050" y="2007725"/>
            <a:ext cx="7874700" cy="23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050" b="1">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Realizar un programa de backend que establezca sesiones de usuarios en el servidor.</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100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Cuando un cliente visita el sitio por primera vez en la ruta 'root', se presentará el mensaje de “Te damos la bienvenida”. </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Con los siguientes request de ese mismo usuario, deberá aparecer el número de visitas efectuadas. El cliente podrá ingresar por query params el nombre, en cuyo caso se añadirá a los mensajes devuelto.</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0"/>
              </a:spcBef>
              <a:spcAft>
                <a:spcPts val="0"/>
              </a:spcAft>
              <a:buClr>
                <a:srgbClr val="EA90FF"/>
              </a:buClr>
              <a:buSzPts val="1350"/>
              <a:buFont typeface="DM Sans"/>
              <a:buChar char="●"/>
            </a:pPr>
            <a:r>
              <a:rPr lang="es" sz="1350">
                <a:solidFill>
                  <a:schemeClr val="dk1"/>
                </a:solidFill>
                <a:highlight>
                  <a:schemeClr val="lt1"/>
                </a:highlight>
                <a:latin typeface="DM Sans"/>
                <a:ea typeface="DM Sans"/>
                <a:cs typeface="DM Sans"/>
                <a:sym typeface="DM Sans"/>
              </a:rPr>
              <a:t>Por ejemplo: “Bienvenido Juan” o “Juan visitaste la página 3 veces”. Ese nombre, solo se almacenará la primera vez que el cliente visite el sitio.</a:t>
            </a:r>
            <a:endParaRPr sz="1350">
              <a:latin typeface="DM Sans"/>
              <a:ea typeface="DM Sans"/>
              <a:cs typeface="DM Sans"/>
              <a:sym typeface="DM Sans"/>
            </a:endParaRPr>
          </a:p>
        </p:txBody>
      </p:sp>
      <p:sp>
        <p:nvSpPr>
          <p:cNvPr id="918" name="Google Shape;918;p177"/>
          <p:cNvSpPr txBox="1"/>
          <p:nvPr/>
        </p:nvSpPr>
        <p:spPr>
          <a:xfrm>
            <a:off x="930550" y="6257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grpSp>
        <p:nvGrpSpPr>
          <p:cNvPr id="919" name="Google Shape;919;p177"/>
          <p:cNvGrpSpPr/>
          <p:nvPr/>
        </p:nvGrpSpPr>
        <p:grpSpPr>
          <a:xfrm>
            <a:off x="501452" y="483061"/>
            <a:ext cx="401518" cy="401518"/>
            <a:chOff x="974706" y="2467173"/>
            <a:chExt cx="738900" cy="738900"/>
          </a:xfrm>
        </p:grpSpPr>
        <p:sp>
          <p:nvSpPr>
            <p:cNvPr id="920" name="Google Shape;920;p177"/>
            <p:cNvSpPr/>
            <p:nvPr/>
          </p:nvSpPr>
          <p:spPr>
            <a:xfrm>
              <a:off x="974706"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 name="Google Shape;921;p17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7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79"/>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80"/>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81"/>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Helvetica Neue"/>
                <a:ea typeface="Helvetica Neue"/>
                <a:cs typeface="Helvetica Neue"/>
                <a:sym typeface="Helvetica Neue"/>
              </a:rPr>
              <a:t>Resumen</a:t>
            </a:r>
            <a:r>
              <a:rPr lang="es" sz="4000" b="1" i="0" u="none" strike="noStrike" cap="none">
                <a:solidFill>
                  <a:srgbClr val="DEFC52"/>
                </a:solidFill>
                <a:latin typeface="Helvetica Neue"/>
                <a:ea typeface="Helvetica Neue"/>
                <a:cs typeface="Helvetica Neue"/>
                <a:sym typeface="Helvetica Neue"/>
              </a:rPr>
              <a:t> </a:t>
            </a:r>
            <a:endParaRPr sz="4000" b="1" i="0" u="none" strike="noStrike" cap="none">
              <a:solidFill>
                <a:srgbClr val="DEFC52"/>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Helvetica Neue"/>
                <a:ea typeface="Helvetica Neue"/>
                <a:cs typeface="Helvetica Neue"/>
                <a:sym typeface="Helvetica Neue"/>
              </a:rPr>
              <a:t>de la clase hoy</a:t>
            </a:r>
            <a:endParaRPr sz="4000" b="0" i="0" u="none" strike="noStrike" cap="none">
              <a:solidFill>
                <a:schemeClr val="lt1"/>
              </a:solidFill>
              <a:latin typeface="Helvetica Neue Light"/>
              <a:ea typeface="Helvetica Neue Light"/>
              <a:cs typeface="Helvetica Neue Light"/>
              <a:sym typeface="Helvetica Neue Light"/>
            </a:endParaRPr>
          </a:p>
        </p:txBody>
      </p:sp>
      <p:sp>
        <p:nvSpPr>
          <p:cNvPr id="942" name="Google Shape;942;p181"/>
          <p:cNvSpPr txBox="1"/>
          <p:nvPr/>
        </p:nvSpPr>
        <p:spPr>
          <a:xfrm>
            <a:off x="2109143" y="2502363"/>
            <a:ext cx="49257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Concepto de cookies y sessions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Aplicación de cookies y sessions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Sistema de login elemental</a:t>
            </a:r>
            <a:endParaRPr sz="135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85"/>
          <p:cNvSpPr txBox="1"/>
          <p:nvPr/>
        </p:nvSpPr>
        <p:spPr>
          <a:xfrm>
            <a:off x="535700" y="752113"/>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Mongoose</a:t>
            </a:r>
            <a:endParaRPr sz="4000" b="1" i="0" u="none" strike="noStrike" cap="none">
              <a:solidFill>
                <a:schemeClr val="dk1"/>
              </a:solidFill>
              <a:latin typeface="DM Sans"/>
              <a:ea typeface="DM Sans"/>
              <a:cs typeface="DM Sans"/>
              <a:sym typeface="DM Sans"/>
            </a:endParaRPr>
          </a:p>
        </p:txBody>
      </p:sp>
      <p:pic>
        <p:nvPicPr>
          <p:cNvPr id="408" name="Google Shape;408;p85"/>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09" name="Google Shape;409;p85"/>
          <p:cNvSpPr txBox="1"/>
          <p:nvPr/>
        </p:nvSpPr>
        <p:spPr>
          <a:xfrm>
            <a:off x="583775" y="1584875"/>
            <a:ext cx="3988200" cy="2391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1000"/>
              </a:spcBef>
              <a:spcAft>
                <a:spcPts val="0"/>
              </a:spcAft>
              <a:buClr>
                <a:srgbClr val="000000"/>
              </a:buClr>
              <a:buSzPts val="1350"/>
              <a:buFont typeface="Arial"/>
              <a:buNone/>
            </a:pPr>
            <a:r>
              <a:rPr lang="es" sz="1350">
                <a:latin typeface="DM Sans"/>
                <a:ea typeface="DM Sans"/>
                <a:cs typeface="DM Sans"/>
                <a:sym typeface="DM Sans"/>
              </a:rPr>
              <a:t>Mongoose es un ODM (Object Document Mapping), el cual nos permitirá definir esquemas para poder gestionar colecciones y documentos entre una aplicación de Node.js y una base de datos en MongoDB.</a:t>
            </a:r>
            <a:endParaRPr sz="1350">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r>
              <a:rPr lang="es" sz="1350">
                <a:latin typeface="DM Sans"/>
                <a:ea typeface="DM Sans"/>
                <a:cs typeface="DM Sans"/>
                <a:sym typeface="DM Sans"/>
              </a:rPr>
              <a:t>Además, mongoose también nos permitirá conectar con la base de datos gestionada desde Mongo Atlas, con el fin de poder mantener la gestión de la base de datos desde la nube.</a:t>
            </a:r>
            <a:endParaRPr sz="1350">
              <a:latin typeface="DM Sans"/>
              <a:ea typeface="DM Sans"/>
              <a:cs typeface="DM Sans"/>
              <a:sym typeface="DM Sans"/>
            </a:endParaRPr>
          </a:p>
        </p:txBody>
      </p:sp>
      <p:pic>
        <p:nvPicPr>
          <p:cNvPr id="410" name="Google Shape;410;p85"/>
          <p:cNvPicPr preferRelativeResize="0"/>
          <p:nvPr/>
        </p:nvPicPr>
        <p:blipFill>
          <a:blip r:embed="rId4">
            <a:alphaModFix/>
          </a:blip>
          <a:stretch>
            <a:fillRect/>
          </a:stretch>
        </p:blipFill>
        <p:spPr>
          <a:xfrm>
            <a:off x="4687125" y="1895513"/>
            <a:ext cx="3895151" cy="135247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82"/>
          <p:cNvSpPr txBox="1"/>
          <p:nvPr/>
        </p:nvSpPr>
        <p:spPr>
          <a:xfrm>
            <a:off x="1280100" y="1863750"/>
            <a:ext cx="65838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b="1">
                <a:solidFill>
                  <a:schemeClr val="lt1"/>
                </a:solidFill>
                <a:latin typeface="DM Sans"/>
                <a:ea typeface="DM Sans"/>
                <a:cs typeface="DM Sans"/>
                <a:sym typeface="DM Sans"/>
              </a:rPr>
              <a:t>Educación digital</a:t>
            </a:r>
            <a:r>
              <a:rPr lang="es" sz="4000" b="1">
                <a:solidFill>
                  <a:schemeClr val="lt1"/>
                </a:solidFill>
                <a:highlight>
                  <a:srgbClr val="EAFF6A"/>
                </a:highlight>
                <a:latin typeface="DM Sans"/>
                <a:ea typeface="DM Sans"/>
                <a:cs typeface="DM Sans"/>
                <a:sym typeface="DM Sans"/>
              </a:rPr>
              <a:t> </a:t>
            </a:r>
            <a:endParaRPr sz="4000" b="1">
              <a:solidFill>
                <a:schemeClr val="lt1"/>
              </a:solidFill>
              <a:highlight>
                <a:srgbClr val="EAFF6A"/>
              </a:highlight>
              <a:latin typeface="DM Sans"/>
              <a:ea typeface="DM Sans"/>
              <a:cs typeface="DM Sans"/>
              <a:sym typeface="DM Sans"/>
            </a:endParaRPr>
          </a:p>
          <a:p>
            <a:pPr marL="0" lvl="0" indent="0" algn="ctr" rtl="0">
              <a:spcBef>
                <a:spcPts val="0"/>
              </a:spcBef>
              <a:spcAft>
                <a:spcPts val="0"/>
              </a:spcAft>
              <a:buNone/>
            </a:pPr>
            <a:r>
              <a:rPr lang="es" sz="4000">
                <a:solidFill>
                  <a:schemeClr val="lt1"/>
                </a:solidFill>
                <a:latin typeface="DM Sans Light"/>
                <a:ea typeface="DM Sans Light"/>
                <a:cs typeface="DM Sans Light"/>
                <a:sym typeface="DM Sans Light"/>
              </a:rPr>
              <a:t>para el</a:t>
            </a:r>
            <a:r>
              <a:rPr lang="es" sz="4000">
                <a:solidFill>
                  <a:schemeClr val="lt1"/>
                </a:solidFill>
                <a:latin typeface="DM Sans"/>
                <a:ea typeface="DM Sans"/>
                <a:cs typeface="DM Sans"/>
                <a:sym typeface="DM Sans"/>
              </a:rPr>
              <a:t> </a:t>
            </a:r>
            <a:r>
              <a:rPr lang="es" sz="4000" b="1">
                <a:solidFill>
                  <a:schemeClr val="lt1"/>
                </a:solidFill>
                <a:latin typeface="DM Sans"/>
                <a:ea typeface="DM Sans"/>
                <a:cs typeface="DM Sans"/>
                <a:sym typeface="DM Sans"/>
              </a:rPr>
              <a:t>mundo real</a:t>
            </a:r>
            <a:r>
              <a:rPr lang="es" sz="4000">
                <a:solidFill>
                  <a:schemeClr val="lt1"/>
                </a:solidFill>
                <a:latin typeface="DM Sans"/>
                <a:ea typeface="DM Sans"/>
                <a:cs typeface="DM Sans"/>
                <a:sym typeface="DM Sans"/>
              </a:rPr>
              <a:t>.</a:t>
            </a:r>
            <a:endParaRPr sz="4000">
              <a:solidFill>
                <a:schemeClr val="lt1"/>
              </a:solidFill>
              <a:latin typeface="DM Sans"/>
              <a:ea typeface="DM Sans"/>
              <a:cs typeface="DM Sans"/>
              <a:sym typeface="DM Sans"/>
            </a:endParaRPr>
          </a:p>
        </p:txBody>
      </p:sp>
      <p:sp>
        <p:nvSpPr>
          <p:cNvPr id="948" name="Google Shape;948;p182"/>
          <p:cNvSpPr/>
          <p:nvPr/>
        </p:nvSpPr>
        <p:spPr>
          <a:xfrm>
            <a:off x="5656300" y="2609900"/>
            <a:ext cx="1401119" cy="566994"/>
          </a:xfrm>
          <a:custGeom>
            <a:avLst/>
            <a:gdLst/>
            <a:ahLst/>
            <a:cxnLst/>
            <a:rect l="l" t="t" r="r" b="b"/>
            <a:pathLst>
              <a:path w="33983" h="25116" fill="none" extrusionOk="0">
                <a:moveTo>
                  <a:pt x="20882" y="2003"/>
                </a:moveTo>
                <a:cubicBezTo>
                  <a:pt x="16732" y="2689"/>
                  <a:pt x="12239" y="3105"/>
                  <a:pt x="8383" y="4993"/>
                </a:cubicBezTo>
                <a:cubicBezTo>
                  <a:pt x="6160" y="6084"/>
                  <a:pt x="4032" y="7964"/>
                  <a:pt x="2613" y="10035"/>
                </a:cubicBezTo>
                <a:cubicBezTo>
                  <a:pt x="77" y="13731"/>
                  <a:pt x="0" y="19871"/>
                  <a:pt x="4016" y="22533"/>
                </a:cubicBezTo>
                <a:cubicBezTo>
                  <a:pt x="5794" y="23716"/>
                  <a:pt x="7903" y="24269"/>
                  <a:pt x="9970" y="24570"/>
                </a:cubicBezTo>
                <a:cubicBezTo>
                  <a:pt x="13673" y="25115"/>
                  <a:pt x="17399" y="24635"/>
                  <a:pt x="20996" y="23647"/>
                </a:cubicBezTo>
                <a:cubicBezTo>
                  <a:pt x="26332" y="22186"/>
                  <a:pt x="30947" y="18914"/>
                  <a:pt x="32983" y="13422"/>
                </a:cubicBezTo>
                <a:cubicBezTo>
                  <a:pt x="33643" y="11641"/>
                  <a:pt x="33982" y="9612"/>
                  <a:pt x="33616" y="7716"/>
                </a:cubicBezTo>
                <a:cubicBezTo>
                  <a:pt x="33159" y="5355"/>
                  <a:pt x="31545" y="3814"/>
                  <a:pt x="29558" y="2727"/>
                </a:cubicBezTo>
                <a:cubicBezTo>
                  <a:pt x="24577" y="0"/>
                  <a:pt x="17953" y="191"/>
                  <a:pt x="12754" y="2132"/>
                </a:cubicBezTo>
                <a:cubicBezTo>
                  <a:pt x="7376" y="4142"/>
                  <a:pt x="359" y="8254"/>
                  <a:pt x="347" y="15073"/>
                </a:cubicBezTo>
                <a:cubicBezTo>
                  <a:pt x="344" y="18273"/>
                  <a:pt x="2289" y="20401"/>
                  <a:pt x="4768" y="22007"/>
                </a:cubicBezTo>
                <a:cubicBezTo>
                  <a:pt x="5988" y="22796"/>
                  <a:pt x="6991" y="23311"/>
                  <a:pt x="8322" y="23841"/>
                </a:cubicBezTo>
                <a:cubicBezTo>
                  <a:pt x="9760" y="24417"/>
                  <a:pt x="11194" y="24631"/>
                  <a:pt x="12682" y="24989"/>
                </a:cubicBezTo>
              </a:path>
            </a:pathLst>
          </a:custGeom>
          <a:noFill/>
          <a:ln w="19050" cap="rnd" cmpd="sng">
            <a:solidFill>
              <a:srgbClr val="DAEF0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EA90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64"/>
        <p:cNvGrpSpPr/>
        <p:nvPr/>
      </p:nvGrpSpPr>
      <p:grpSpPr>
        <a:xfrm>
          <a:off x="0" y="0"/>
          <a:ext cx="0" cy="0"/>
          <a:chOff x="0" y="0"/>
          <a:chExt cx="0" cy="0"/>
        </a:xfrm>
      </p:grpSpPr>
      <p:sp>
        <p:nvSpPr>
          <p:cNvPr id="465" name="Google Shape;465;p91"/>
          <p:cNvSpPr txBox="1"/>
          <p:nvPr/>
        </p:nvSpPr>
        <p:spPr>
          <a:xfrm>
            <a:off x="758628" y="2020525"/>
            <a:ext cx="7519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accent6"/>
                </a:solidFill>
                <a:latin typeface="DM Sans"/>
                <a:ea typeface="DM Sans"/>
                <a:cs typeface="DM Sans"/>
                <a:sym typeface="DM Sans"/>
              </a:rPr>
              <a:t>CRUD</a:t>
            </a:r>
            <a:endParaRPr sz="4000" b="1" i="0" u="none" strike="noStrike" cap="none">
              <a:solidFill>
                <a:schemeClr val="accent6"/>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4511</Words>
  <Application>Microsoft Office PowerPoint</Application>
  <PresentationFormat>Presentación en pantalla (16:9)</PresentationFormat>
  <Paragraphs>395</Paragraphs>
  <Slides>80</Slides>
  <Notes>80</Notes>
  <HiddenSlides>24</HiddenSlides>
  <MMClips>0</MMClips>
  <ScaleCrop>false</ScaleCrop>
  <HeadingPairs>
    <vt:vector size="6" baseType="variant">
      <vt:variant>
        <vt:lpstr>Fuentes usadas</vt:lpstr>
      </vt:variant>
      <vt:variant>
        <vt:i4>8</vt:i4>
      </vt:variant>
      <vt:variant>
        <vt:lpstr>Tema</vt:lpstr>
      </vt:variant>
      <vt:variant>
        <vt:i4>5</vt:i4>
      </vt:variant>
      <vt:variant>
        <vt:lpstr>Títulos de diapositiva</vt:lpstr>
      </vt:variant>
      <vt:variant>
        <vt:i4>80</vt:i4>
      </vt:variant>
    </vt:vector>
  </HeadingPairs>
  <TitlesOfParts>
    <vt:vector size="93" baseType="lpstr">
      <vt:lpstr>Helvetica Neue</vt:lpstr>
      <vt:lpstr>Anton</vt:lpstr>
      <vt:lpstr>Roboto</vt:lpstr>
      <vt:lpstr>DM Sans</vt:lpstr>
      <vt:lpstr>Helvetica Neue Light</vt:lpstr>
      <vt:lpstr>DM Sans Light</vt:lpstr>
      <vt:lpstr>Courier New</vt:lpstr>
      <vt:lpstr>Arial</vt:lpstr>
      <vt:lpstr>Simple Light</vt:lpstr>
      <vt:lpstr>Coderhouse</vt:lpstr>
      <vt:lpstr>Coder</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Diego R. Polverelli</cp:lastModifiedBy>
  <cp:revision>5</cp:revision>
  <dcterms:modified xsi:type="dcterms:W3CDTF">2024-09-25T22:54:11Z</dcterms:modified>
</cp:coreProperties>
</file>